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93"/>
  </p:notesMasterIdLst>
  <p:sldIdLst>
    <p:sldId id="256" r:id="rId2"/>
    <p:sldId id="258" r:id="rId3"/>
    <p:sldId id="312" r:id="rId4"/>
    <p:sldId id="342" r:id="rId5"/>
    <p:sldId id="308" r:id="rId6"/>
    <p:sldId id="311" r:id="rId7"/>
    <p:sldId id="330" r:id="rId8"/>
    <p:sldId id="351" r:id="rId9"/>
    <p:sldId id="352" r:id="rId10"/>
    <p:sldId id="353" r:id="rId11"/>
    <p:sldId id="331" r:id="rId12"/>
    <p:sldId id="333" r:id="rId13"/>
    <p:sldId id="336" r:id="rId14"/>
    <p:sldId id="335" r:id="rId15"/>
    <p:sldId id="332" r:id="rId16"/>
    <p:sldId id="337" r:id="rId17"/>
    <p:sldId id="341" r:id="rId18"/>
    <p:sldId id="361" r:id="rId19"/>
    <p:sldId id="334" r:id="rId20"/>
    <p:sldId id="339" r:id="rId21"/>
    <p:sldId id="340" r:id="rId22"/>
    <p:sldId id="338" r:id="rId23"/>
    <p:sldId id="381" r:id="rId24"/>
    <p:sldId id="380" r:id="rId25"/>
    <p:sldId id="259" r:id="rId26"/>
    <p:sldId id="319" r:id="rId27"/>
    <p:sldId id="287" r:id="rId28"/>
    <p:sldId id="321" r:id="rId29"/>
    <p:sldId id="327" r:id="rId30"/>
    <p:sldId id="382" r:id="rId31"/>
    <p:sldId id="292" r:id="rId32"/>
    <p:sldId id="297" r:id="rId33"/>
    <p:sldId id="322" r:id="rId34"/>
    <p:sldId id="323" r:id="rId35"/>
    <p:sldId id="324" r:id="rId36"/>
    <p:sldId id="289" r:id="rId37"/>
    <p:sldId id="291" r:id="rId38"/>
    <p:sldId id="320" r:id="rId39"/>
    <p:sldId id="298" r:id="rId40"/>
    <p:sldId id="301" r:id="rId41"/>
    <p:sldId id="300" r:id="rId42"/>
    <p:sldId id="362" r:id="rId43"/>
    <p:sldId id="363" r:id="rId44"/>
    <p:sldId id="364" r:id="rId45"/>
    <p:sldId id="299" r:id="rId46"/>
    <p:sldId id="306" r:id="rId47"/>
    <p:sldId id="303" r:id="rId48"/>
    <p:sldId id="383" r:id="rId49"/>
    <p:sldId id="378" r:id="rId50"/>
    <p:sldId id="379" r:id="rId51"/>
    <p:sldId id="343" r:id="rId52"/>
    <p:sldId id="344" r:id="rId53"/>
    <p:sldId id="295" r:id="rId54"/>
    <p:sldId id="304" r:id="rId55"/>
    <p:sldId id="326" r:id="rId56"/>
    <p:sldId id="290" r:id="rId57"/>
    <p:sldId id="345" r:id="rId58"/>
    <p:sldId id="346" r:id="rId59"/>
    <p:sldId id="365" r:id="rId60"/>
    <p:sldId id="366" r:id="rId61"/>
    <p:sldId id="367" r:id="rId62"/>
    <p:sldId id="369" r:id="rId63"/>
    <p:sldId id="384" r:id="rId64"/>
    <p:sldId id="349" r:id="rId65"/>
    <p:sldId id="370" r:id="rId66"/>
    <p:sldId id="372" r:id="rId67"/>
    <p:sldId id="371" r:id="rId68"/>
    <p:sldId id="314" r:id="rId69"/>
    <p:sldId id="356" r:id="rId70"/>
    <p:sldId id="357" r:id="rId71"/>
    <p:sldId id="358" r:id="rId72"/>
    <p:sldId id="359" r:id="rId73"/>
    <p:sldId id="360" r:id="rId74"/>
    <p:sldId id="385" r:id="rId75"/>
    <p:sldId id="293" r:id="rId76"/>
    <p:sldId id="313" r:id="rId77"/>
    <p:sldId id="354" r:id="rId78"/>
    <p:sldId id="315" r:id="rId79"/>
    <p:sldId id="296" r:id="rId80"/>
    <p:sldId id="316" r:id="rId81"/>
    <p:sldId id="317" r:id="rId82"/>
    <p:sldId id="374" r:id="rId83"/>
    <p:sldId id="375" r:id="rId84"/>
    <p:sldId id="376" r:id="rId85"/>
    <p:sldId id="373" r:id="rId86"/>
    <p:sldId id="307" r:id="rId87"/>
    <p:sldId id="350" r:id="rId88"/>
    <p:sldId id="309" r:id="rId89"/>
    <p:sldId id="328" r:id="rId90"/>
    <p:sldId id="260" r:id="rId91"/>
    <p:sldId id="377" r:id="rId9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4"/>
      <p:bold r:id="rId95"/>
      <p:italic r:id="rId96"/>
      <p:boldItalic r:id="rId97"/>
    </p:embeddedFont>
    <p:embeddedFont>
      <p:font typeface="Helvetica Neue" panose="020B0604020202020204" charset="0"/>
      <p:regular r:id="rId98"/>
      <p:bold r:id="rId99"/>
      <p:italic r:id="rId100"/>
      <p:boldItalic r:id="rId101"/>
    </p:embeddedFont>
    <p:embeddedFont>
      <p:font typeface="Montserrat" panose="02000505000000020004" pitchFamily="2" charset="0"/>
      <p:regular r:id="rId102"/>
      <p:bold r:id="rId103"/>
      <p:italic r:id="rId104"/>
      <p:boldItalic r:id="rId105"/>
    </p:embeddedFont>
    <p:embeddedFont>
      <p:font typeface="Muli" panose="020B0604020202020204" charset="0"/>
      <p:regular r:id="rId106"/>
      <p:bold r:id="rId107"/>
      <p:italic r:id="rId108"/>
      <p:boldItalic r:id="rId109"/>
    </p:embeddedFont>
    <p:embeddedFont>
      <p:font typeface="Nixie One" panose="020B0604020202020204" charset="0"/>
      <p:regular r:id="rId1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DCD3"/>
    <a:srgbClr val="31ACE1"/>
    <a:srgbClr val="C6DAEC"/>
    <a:srgbClr val="10DED0"/>
    <a:srgbClr val="184769"/>
    <a:srgbClr val="2EB7E0"/>
    <a:srgbClr val="31ADE1"/>
    <a:srgbClr val="19BBD5"/>
    <a:srgbClr val="0E293C"/>
    <a:srgbClr val="329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1F7B5-2AA3-4B4D-9920-462D8A4409B7}">
  <a:tblStyle styleId="{0761F7B5-2AA3-4B4D-9920-462D8A4409B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82" autoAdjust="0"/>
  </p:normalViewPr>
  <p:slideViewPr>
    <p:cSldViewPr snapToGrid="0">
      <p:cViewPr varScale="1">
        <p:scale>
          <a:sx n="125" d="100"/>
          <a:sy n="125" d="100"/>
        </p:scale>
        <p:origin x="11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font" Target="fonts/font14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2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0.fntdata"/><Relationship Id="rId108" Type="http://schemas.openxmlformats.org/officeDocument/2006/relationships/font" Target="fonts/font15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3.fntdata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6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4.fntdata"/><Relationship Id="rId104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7.fntdata"/><Relationship Id="rId105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Ticketing</a:t>
            </a:r>
            <a:r>
              <a:rPr lang="en-US" baseline="0" dirty="0"/>
              <a:t> usage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#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Blad1!$A$2:$A$13</c:f>
              <c:strCache>
                <c:ptCount val="12"/>
                <c:pt idx="0">
                  <c:v>IT</c:v>
                </c:pt>
                <c:pt idx="1">
                  <c:v>HR</c:v>
                </c:pt>
                <c:pt idx="2">
                  <c:v>Business Ops</c:v>
                </c:pt>
                <c:pt idx="3">
                  <c:v>Facilities</c:v>
                </c:pt>
                <c:pt idx="4">
                  <c:v>Finance</c:v>
                </c:pt>
                <c:pt idx="5">
                  <c:v>Legal</c:v>
                </c:pt>
                <c:pt idx="6">
                  <c:v>Marketing</c:v>
                </c:pt>
                <c:pt idx="7">
                  <c:v>Other Dept</c:v>
                </c:pt>
                <c:pt idx="8">
                  <c:v>Prof Services</c:v>
                </c:pt>
                <c:pt idx="9">
                  <c:v>R&amp;D</c:v>
                </c:pt>
                <c:pt idx="10">
                  <c:v>Sales</c:v>
                </c:pt>
                <c:pt idx="11">
                  <c:v>Supply chain</c:v>
                </c:pt>
              </c:strCache>
            </c:strRef>
          </c:cat>
          <c:val>
            <c:numRef>
              <c:f>Blad1!$B$2:$B$13</c:f>
              <c:numCache>
                <c:formatCode>General</c:formatCode>
                <c:ptCount val="12"/>
                <c:pt idx="0">
                  <c:v>100</c:v>
                </c:pt>
                <c:pt idx="1">
                  <c:v>70</c:v>
                </c:pt>
                <c:pt idx="2">
                  <c:v>30</c:v>
                </c:pt>
                <c:pt idx="3">
                  <c:v>40</c:v>
                </c:pt>
                <c:pt idx="4">
                  <c:v>45</c:v>
                </c:pt>
                <c:pt idx="5">
                  <c:v>25</c:v>
                </c:pt>
                <c:pt idx="6">
                  <c:v>20</c:v>
                </c:pt>
                <c:pt idx="7">
                  <c:v>20</c:v>
                </c:pt>
                <c:pt idx="8">
                  <c:v>40</c:v>
                </c:pt>
                <c:pt idx="9">
                  <c:v>40</c:v>
                </c:pt>
                <c:pt idx="10">
                  <c:v>20</c:v>
                </c:pt>
                <c:pt idx="1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26-4E39-8346-C7A62E99F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715712944"/>
        <c:axId val="1805469728"/>
      </c:barChart>
      <c:catAx>
        <c:axId val="171571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805469728"/>
        <c:crosses val="autoZero"/>
        <c:auto val="1"/>
        <c:lblAlgn val="ctr"/>
        <c:lblOffset val="100"/>
        <c:noMultiLvlLbl val="0"/>
      </c:catAx>
      <c:valAx>
        <c:axId val="1805469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15712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BB08C9-74F1-46EF-943B-74744D22622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</dgm:pt>
    <dgm:pt modelId="{21D247A7-676D-4B85-A8FF-93C30CEE185E}">
      <dgm:prSet phldrT="[Tekst]"/>
      <dgm:spPr/>
      <dgm:t>
        <a:bodyPr/>
        <a:lstStyle/>
        <a:p>
          <a:r>
            <a:rPr lang="nl-NL" dirty="0">
              <a:solidFill>
                <a:srgbClr val="18DBD4"/>
              </a:solidFill>
            </a:rPr>
            <a:t>2009 – 2013 Foundation</a:t>
          </a:r>
          <a:endParaRPr lang="x-none" dirty="0">
            <a:solidFill>
              <a:srgbClr val="18DBD4"/>
            </a:solidFill>
          </a:endParaRPr>
        </a:p>
      </dgm:t>
    </dgm:pt>
    <dgm:pt modelId="{F5C0FE30-4B0C-4C6F-8636-F8C5824E0D24}" type="parTrans" cxnId="{618421E3-2299-4A14-9A7D-51E22C58C264}">
      <dgm:prSet/>
      <dgm:spPr/>
      <dgm:t>
        <a:bodyPr/>
        <a:lstStyle/>
        <a:p>
          <a:endParaRPr lang="x-none">
            <a:solidFill>
              <a:srgbClr val="18DBD4"/>
            </a:solidFill>
          </a:endParaRPr>
        </a:p>
      </dgm:t>
    </dgm:pt>
    <dgm:pt modelId="{394D5028-459F-449F-9697-ABF6837DE6CC}" type="sibTrans" cxnId="{618421E3-2299-4A14-9A7D-51E22C58C264}">
      <dgm:prSet/>
      <dgm:spPr/>
      <dgm:t>
        <a:bodyPr/>
        <a:lstStyle/>
        <a:p>
          <a:endParaRPr lang="x-none">
            <a:solidFill>
              <a:srgbClr val="18DBD4"/>
            </a:solidFill>
          </a:endParaRPr>
        </a:p>
      </dgm:t>
    </dgm:pt>
    <dgm:pt modelId="{84D7B45E-BBE0-448C-A08F-81792795FF03}">
      <dgm:prSet phldrT="[Tekst]"/>
      <dgm:spPr/>
      <dgm:t>
        <a:bodyPr/>
        <a:lstStyle/>
        <a:p>
          <a:r>
            <a:rPr lang="nl-NL" dirty="0">
              <a:solidFill>
                <a:srgbClr val="18DBD4"/>
              </a:solidFill>
            </a:rPr>
            <a:t>2013 - 2016 </a:t>
          </a:r>
          <a:r>
            <a:rPr lang="nl-NL" dirty="0" err="1">
              <a:solidFill>
                <a:srgbClr val="18DBD4"/>
              </a:solidFill>
            </a:rPr>
            <a:t>External</a:t>
          </a:r>
          <a:r>
            <a:rPr lang="nl-NL" dirty="0">
              <a:solidFill>
                <a:srgbClr val="18DBD4"/>
              </a:solidFill>
            </a:rPr>
            <a:t> interfaces</a:t>
          </a:r>
          <a:endParaRPr lang="x-none" dirty="0">
            <a:solidFill>
              <a:srgbClr val="18DBD4"/>
            </a:solidFill>
          </a:endParaRPr>
        </a:p>
      </dgm:t>
    </dgm:pt>
    <dgm:pt modelId="{8421FB08-7E8D-4B63-B5E8-0F02E7EF584B}" type="parTrans" cxnId="{DDA11BA7-2860-4B6F-B404-B591AFFDC7B9}">
      <dgm:prSet/>
      <dgm:spPr/>
      <dgm:t>
        <a:bodyPr/>
        <a:lstStyle/>
        <a:p>
          <a:endParaRPr lang="x-none">
            <a:solidFill>
              <a:srgbClr val="18DBD4"/>
            </a:solidFill>
          </a:endParaRPr>
        </a:p>
      </dgm:t>
    </dgm:pt>
    <dgm:pt modelId="{87721CD2-C511-4E80-9FB8-8373554EEBCB}" type="sibTrans" cxnId="{DDA11BA7-2860-4B6F-B404-B591AFFDC7B9}">
      <dgm:prSet/>
      <dgm:spPr/>
      <dgm:t>
        <a:bodyPr/>
        <a:lstStyle/>
        <a:p>
          <a:endParaRPr lang="x-none">
            <a:solidFill>
              <a:srgbClr val="18DBD4"/>
            </a:solidFill>
          </a:endParaRPr>
        </a:p>
      </dgm:t>
    </dgm:pt>
    <dgm:pt modelId="{B7EDBC26-1905-41F5-AA66-4788F22FAA89}">
      <dgm:prSet phldrT="[Tekst]"/>
      <dgm:spPr/>
      <dgm:t>
        <a:bodyPr/>
        <a:lstStyle/>
        <a:p>
          <a:r>
            <a:rPr lang="nl-NL" dirty="0">
              <a:solidFill>
                <a:srgbClr val="18DBD4"/>
              </a:solidFill>
            </a:rPr>
            <a:t>2016 – 2019 </a:t>
          </a:r>
          <a:r>
            <a:rPr lang="nl-NL" dirty="0" err="1">
              <a:solidFill>
                <a:srgbClr val="18DBD4"/>
              </a:solidFill>
            </a:rPr>
            <a:t>Work</a:t>
          </a:r>
          <a:r>
            <a:rPr lang="nl-NL" dirty="0">
              <a:solidFill>
                <a:srgbClr val="18DBD4"/>
              </a:solidFill>
            </a:rPr>
            <a:t> Automation</a:t>
          </a:r>
          <a:endParaRPr lang="x-none" dirty="0">
            <a:solidFill>
              <a:srgbClr val="18DBD4"/>
            </a:solidFill>
          </a:endParaRPr>
        </a:p>
      </dgm:t>
    </dgm:pt>
    <dgm:pt modelId="{4669AF7B-C418-4B0E-A697-8B3A0DCB2A4E}" type="parTrans" cxnId="{392D7795-A095-40D5-BCDF-63B3BB2C4B9C}">
      <dgm:prSet/>
      <dgm:spPr/>
      <dgm:t>
        <a:bodyPr/>
        <a:lstStyle/>
        <a:p>
          <a:endParaRPr lang="x-none">
            <a:solidFill>
              <a:srgbClr val="18DBD4"/>
            </a:solidFill>
          </a:endParaRPr>
        </a:p>
      </dgm:t>
    </dgm:pt>
    <dgm:pt modelId="{26912043-96F3-48A3-98B5-8928AFB18441}" type="sibTrans" cxnId="{392D7795-A095-40D5-BCDF-63B3BB2C4B9C}">
      <dgm:prSet/>
      <dgm:spPr/>
      <dgm:t>
        <a:bodyPr/>
        <a:lstStyle/>
        <a:p>
          <a:endParaRPr lang="x-none">
            <a:solidFill>
              <a:srgbClr val="18DBD4"/>
            </a:solidFill>
          </a:endParaRPr>
        </a:p>
      </dgm:t>
    </dgm:pt>
    <dgm:pt modelId="{AA4F3613-7288-4323-9134-EA07B70062B8}">
      <dgm:prSet phldrT="[Tekst]"/>
      <dgm:spPr/>
      <dgm:t>
        <a:bodyPr/>
        <a:lstStyle/>
        <a:p>
          <a:r>
            <a:rPr lang="nl-NL" dirty="0">
              <a:solidFill>
                <a:srgbClr val="18DBD4"/>
              </a:solidFill>
            </a:rPr>
            <a:t>2019-2021 </a:t>
          </a:r>
          <a:r>
            <a:rPr lang="nl-NL" dirty="0" err="1">
              <a:solidFill>
                <a:srgbClr val="18DBD4"/>
              </a:solidFill>
            </a:rPr>
            <a:t>Future</a:t>
          </a:r>
          <a:endParaRPr lang="x-none" dirty="0">
            <a:solidFill>
              <a:srgbClr val="18DBD4"/>
            </a:solidFill>
          </a:endParaRPr>
        </a:p>
      </dgm:t>
    </dgm:pt>
    <dgm:pt modelId="{84E15FAB-21DC-4D46-8C1C-F35836B52F55}" type="parTrans" cxnId="{DBB9E59E-58DD-4E2D-8B68-66B18E5B27A7}">
      <dgm:prSet/>
      <dgm:spPr/>
      <dgm:t>
        <a:bodyPr/>
        <a:lstStyle/>
        <a:p>
          <a:endParaRPr lang="x-none"/>
        </a:p>
      </dgm:t>
    </dgm:pt>
    <dgm:pt modelId="{7BA6834F-DE4E-45E1-97B6-4A73A1B7B981}" type="sibTrans" cxnId="{DBB9E59E-58DD-4E2D-8B68-66B18E5B27A7}">
      <dgm:prSet/>
      <dgm:spPr/>
      <dgm:t>
        <a:bodyPr/>
        <a:lstStyle/>
        <a:p>
          <a:endParaRPr lang="x-none"/>
        </a:p>
      </dgm:t>
    </dgm:pt>
    <dgm:pt modelId="{DC304A1E-417E-4E15-8A37-9AC14A16E876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Self Service Front-End</a:t>
          </a:r>
          <a:endParaRPr lang="x-none" dirty="0">
            <a:solidFill>
              <a:srgbClr val="18DBD4"/>
            </a:solidFill>
          </a:endParaRPr>
        </a:p>
      </dgm:t>
    </dgm:pt>
    <dgm:pt modelId="{EBD05E0E-4716-4B75-9A51-1EB195FEB556}" type="parTrans" cxnId="{BEAED615-4EA7-40DD-995D-A858402DC444}">
      <dgm:prSet/>
      <dgm:spPr/>
      <dgm:t>
        <a:bodyPr/>
        <a:lstStyle/>
        <a:p>
          <a:endParaRPr lang="x-none"/>
        </a:p>
      </dgm:t>
    </dgm:pt>
    <dgm:pt modelId="{5E9AA307-6FBB-4AA9-9C89-3115250073AA}" type="sibTrans" cxnId="{BEAED615-4EA7-40DD-995D-A858402DC444}">
      <dgm:prSet/>
      <dgm:spPr/>
      <dgm:t>
        <a:bodyPr/>
        <a:lstStyle/>
        <a:p>
          <a:endParaRPr lang="x-none"/>
        </a:p>
      </dgm:t>
    </dgm:pt>
    <dgm:pt modelId="{80E59455-9D22-4A0B-8F90-165B807EBF6E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HP ServiceDesk</a:t>
          </a:r>
          <a:endParaRPr lang="x-none" dirty="0">
            <a:solidFill>
              <a:srgbClr val="18DBD4"/>
            </a:solidFill>
          </a:endParaRPr>
        </a:p>
      </dgm:t>
    </dgm:pt>
    <dgm:pt modelId="{BDEBDC38-A4BE-47A7-ADBD-5D7ACE05941F}" type="parTrans" cxnId="{0B3D52B9-EE81-4AE6-B04B-6C117B51FD7C}">
      <dgm:prSet/>
      <dgm:spPr/>
      <dgm:t>
        <a:bodyPr/>
        <a:lstStyle/>
        <a:p>
          <a:endParaRPr lang="x-none"/>
        </a:p>
      </dgm:t>
    </dgm:pt>
    <dgm:pt modelId="{43A14098-C67F-43A4-B87E-F20FC4644601}" type="sibTrans" cxnId="{0B3D52B9-EE81-4AE6-B04B-6C117B51FD7C}">
      <dgm:prSet/>
      <dgm:spPr/>
      <dgm:t>
        <a:bodyPr/>
        <a:lstStyle/>
        <a:p>
          <a:endParaRPr lang="x-none"/>
        </a:p>
      </dgm:t>
    </dgm:pt>
    <dgm:pt modelId="{2FBFE809-0DA8-4179-A697-51923BAF58C0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Workflow engine</a:t>
          </a:r>
          <a:endParaRPr lang="x-none" dirty="0">
            <a:solidFill>
              <a:srgbClr val="18DBD4"/>
            </a:solidFill>
          </a:endParaRPr>
        </a:p>
      </dgm:t>
    </dgm:pt>
    <dgm:pt modelId="{DECD8759-87DE-4283-821F-024697174D97}" type="parTrans" cxnId="{937B7011-1802-49E5-B572-A02DCA412C3C}">
      <dgm:prSet/>
      <dgm:spPr/>
      <dgm:t>
        <a:bodyPr/>
        <a:lstStyle/>
        <a:p>
          <a:endParaRPr lang="x-none"/>
        </a:p>
      </dgm:t>
    </dgm:pt>
    <dgm:pt modelId="{CDAA139F-39B0-4F55-8D5F-FACA61016AAB}" type="sibTrans" cxnId="{937B7011-1802-49E5-B572-A02DCA412C3C}">
      <dgm:prSet/>
      <dgm:spPr/>
      <dgm:t>
        <a:bodyPr/>
        <a:lstStyle/>
        <a:p>
          <a:endParaRPr lang="x-none"/>
        </a:p>
      </dgm:t>
    </dgm:pt>
    <dgm:pt modelId="{EDE975EE-ED05-4EF8-BBB5-745FE725224F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Generic Adapter</a:t>
          </a:r>
          <a:endParaRPr lang="x-none" dirty="0">
            <a:solidFill>
              <a:srgbClr val="18DBD4"/>
            </a:solidFill>
          </a:endParaRPr>
        </a:p>
      </dgm:t>
    </dgm:pt>
    <dgm:pt modelId="{CDA02FDF-5EDB-47BD-B208-859CC96755AC}" type="parTrans" cxnId="{D9022A22-6020-4368-8AB5-BA5991D15B46}">
      <dgm:prSet/>
      <dgm:spPr/>
      <dgm:t>
        <a:bodyPr/>
        <a:lstStyle/>
        <a:p>
          <a:endParaRPr lang="x-none"/>
        </a:p>
      </dgm:t>
    </dgm:pt>
    <dgm:pt modelId="{AED02165-8B17-4B08-9317-FCE8F9C571AA}" type="sibTrans" cxnId="{D9022A22-6020-4368-8AB5-BA5991D15B46}">
      <dgm:prSet/>
      <dgm:spPr/>
      <dgm:t>
        <a:bodyPr/>
        <a:lstStyle/>
        <a:p>
          <a:endParaRPr lang="x-none"/>
        </a:p>
      </dgm:t>
    </dgm:pt>
    <dgm:pt modelId="{9BAA3FBA-5F5F-4552-94BE-1180E0F56894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Ticketing</a:t>
          </a:r>
          <a:endParaRPr lang="x-none" dirty="0">
            <a:solidFill>
              <a:srgbClr val="18DBD4"/>
            </a:solidFill>
          </a:endParaRPr>
        </a:p>
      </dgm:t>
    </dgm:pt>
    <dgm:pt modelId="{76620AEE-06E1-4293-80D7-22578AA7005A}" type="parTrans" cxnId="{08BD2025-DE2F-4D45-9D4D-97116916D72A}">
      <dgm:prSet/>
      <dgm:spPr/>
      <dgm:t>
        <a:bodyPr/>
        <a:lstStyle/>
        <a:p>
          <a:endParaRPr lang="x-none"/>
        </a:p>
      </dgm:t>
    </dgm:pt>
    <dgm:pt modelId="{7D42F07D-1E99-4C29-93A5-8C02589A1CDC}" type="sibTrans" cxnId="{08BD2025-DE2F-4D45-9D4D-97116916D72A}">
      <dgm:prSet/>
      <dgm:spPr/>
      <dgm:t>
        <a:bodyPr/>
        <a:lstStyle/>
        <a:p>
          <a:endParaRPr lang="x-none"/>
        </a:p>
      </dgm:t>
    </dgm:pt>
    <dgm:pt modelId="{17C48F24-BAF9-4605-9693-A061B530B1C1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Service Catalog</a:t>
          </a:r>
          <a:endParaRPr lang="x-none" dirty="0">
            <a:solidFill>
              <a:srgbClr val="18DBD4"/>
            </a:solidFill>
          </a:endParaRPr>
        </a:p>
      </dgm:t>
    </dgm:pt>
    <dgm:pt modelId="{3C29C95D-6958-4A1C-A415-39E8EA4C9F0A}" type="parTrans" cxnId="{8056566F-783A-406E-9CF9-1990E53E4E9E}">
      <dgm:prSet/>
      <dgm:spPr/>
      <dgm:t>
        <a:bodyPr/>
        <a:lstStyle/>
        <a:p>
          <a:endParaRPr lang="x-none"/>
        </a:p>
      </dgm:t>
    </dgm:pt>
    <dgm:pt modelId="{63AA025A-DF3A-411F-955E-E5B4BF217FD2}" type="sibTrans" cxnId="{8056566F-783A-406E-9CF9-1990E53E4E9E}">
      <dgm:prSet/>
      <dgm:spPr/>
      <dgm:t>
        <a:bodyPr/>
        <a:lstStyle/>
        <a:p>
          <a:endParaRPr lang="x-none"/>
        </a:p>
      </dgm:t>
    </dgm:pt>
    <dgm:pt modelId="{70E1708F-1541-44A1-9DA9-01FE2D0BB7B4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Word adapter</a:t>
          </a:r>
          <a:endParaRPr lang="x-none" dirty="0">
            <a:solidFill>
              <a:srgbClr val="18DBD4"/>
            </a:solidFill>
          </a:endParaRPr>
        </a:p>
      </dgm:t>
    </dgm:pt>
    <dgm:pt modelId="{30905756-9BD8-49D2-AB6D-DC84A46C4085}" type="parTrans" cxnId="{D4EAB430-3E37-4C5C-B241-3D9A67F0796B}">
      <dgm:prSet/>
      <dgm:spPr/>
      <dgm:t>
        <a:bodyPr/>
        <a:lstStyle/>
        <a:p>
          <a:endParaRPr lang="x-none"/>
        </a:p>
      </dgm:t>
    </dgm:pt>
    <dgm:pt modelId="{D8EF0F03-7CCB-4BD0-B4CF-13F538D19813}" type="sibTrans" cxnId="{D4EAB430-3E37-4C5C-B241-3D9A67F0796B}">
      <dgm:prSet/>
      <dgm:spPr/>
      <dgm:t>
        <a:bodyPr/>
        <a:lstStyle/>
        <a:p>
          <a:endParaRPr lang="x-none"/>
        </a:p>
      </dgm:t>
    </dgm:pt>
    <dgm:pt modelId="{EAA45EB2-ECB3-4DB4-8FB4-FED105E89216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Knowledge Management</a:t>
          </a:r>
          <a:endParaRPr lang="x-none" dirty="0">
            <a:solidFill>
              <a:srgbClr val="18DBD4"/>
            </a:solidFill>
          </a:endParaRPr>
        </a:p>
      </dgm:t>
    </dgm:pt>
    <dgm:pt modelId="{2745B1D7-C444-4558-9710-DEC99AB6E8C0}" type="parTrans" cxnId="{259C4833-8A87-47F8-9A3F-BF2502F66ABA}">
      <dgm:prSet/>
      <dgm:spPr/>
      <dgm:t>
        <a:bodyPr/>
        <a:lstStyle/>
        <a:p>
          <a:endParaRPr lang="x-none"/>
        </a:p>
      </dgm:t>
    </dgm:pt>
    <dgm:pt modelId="{0311E225-FB55-472D-B538-121258389B90}" type="sibTrans" cxnId="{259C4833-8A87-47F8-9A3F-BF2502F66ABA}">
      <dgm:prSet/>
      <dgm:spPr/>
      <dgm:t>
        <a:bodyPr/>
        <a:lstStyle/>
        <a:p>
          <a:endParaRPr lang="x-none"/>
        </a:p>
      </dgm:t>
    </dgm:pt>
    <dgm:pt modelId="{0E48E351-46E5-46FF-BBA7-BCE7C74E31C2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Meeting rooms</a:t>
          </a:r>
          <a:endParaRPr lang="x-none" dirty="0">
            <a:solidFill>
              <a:srgbClr val="18DBD4"/>
            </a:solidFill>
          </a:endParaRPr>
        </a:p>
      </dgm:t>
    </dgm:pt>
    <dgm:pt modelId="{BCC33E0B-C371-4836-A2FA-B33E4CDCBBF8}" type="parTrans" cxnId="{F0815E8C-646B-41B5-80C8-C9B5B7308D4E}">
      <dgm:prSet/>
      <dgm:spPr/>
      <dgm:t>
        <a:bodyPr/>
        <a:lstStyle/>
        <a:p>
          <a:endParaRPr lang="x-none"/>
        </a:p>
      </dgm:t>
    </dgm:pt>
    <dgm:pt modelId="{E9BA0239-DCA0-4241-93A0-2FB90A6B2E97}" type="sibTrans" cxnId="{F0815E8C-646B-41B5-80C8-C9B5B7308D4E}">
      <dgm:prSet/>
      <dgm:spPr/>
      <dgm:t>
        <a:bodyPr/>
        <a:lstStyle/>
        <a:p>
          <a:endParaRPr lang="x-none"/>
        </a:p>
      </dgm:t>
    </dgm:pt>
    <dgm:pt modelId="{13ECD7FB-9913-4C81-83DE-BCD1B6D85155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Custom apps</a:t>
          </a:r>
          <a:endParaRPr lang="x-none" dirty="0">
            <a:solidFill>
              <a:srgbClr val="18DBD4"/>
            </a:solidFill>
          </a:endParaRPr>
        </a:p>
      </dgm:t>
    </dgm:pt>
    <dgm:pt modelId="{B8BC2D8C-5F8B-4937-B5C0-1F3D7F1F30AD}" type="parTrans" cxnId="{D9FA5B67-8474-42C0-A809-48D0A464C87B}">
      <dgm:prSet/>
      <dgm:spPr/>
      <dgm:t>
        <a:bodyPr/>
        <a:lstStyle/>
        <a:p>
          <a:endParaRPr lang="x-none"/>
        </a:p>
      </dgm:t>
    </dgm:pt>
    <dgm:pt modelId="{78B77097-F19D-4549-97CB-A02760409C09}" type="sibTrans" cxnId="{D9FA5B67-8474-42C0-A809-48D0A464C87B}">
      <dgm:prSet/>
      <dgm:spPr/>
      <dgm:t>
        <a:bodyPr/>
        <a:lstStyle/>
        <a:p>
          <a:endParaRPr lang="x-none"/>
        </a:p>
      </dgm:t>
    </dgm:pt>
    <dgm:pt modelId="{23B933E1-8E0E-46EC-9476-D5F50623CB22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Release Manager</a:t>
          </a:r>
          <a:endParaRPr lang="x-none" dirty="0">
            <a:solidFill>
              <a:srgbClr val="18DBD4"/>
            </a:solidFill>
          </a:endParaRPr>
        </a:p>
      </dgm:t>
    </dgm:pt>
    <dgm:pt modelId="{322DC6F0-F92D-4A09-A2DF-8F3E89C7F894}" type="parTrans" cxnId="{2E9D9387-AA24-48CC-9A1B-F73260C7934E}">
      <dgm:prSet/>
      <dgm:spPr/>
      <dgm:t>
        <a:bodyPr/>
        <a:lstStyle/>
        <a:p>
          <a:endParaRPr lang="x-none"/>
        </a:p>
      </dgm:t>
    </dgm:pt>
    <dgm:pt modelId="{9E08771A-0E90-4AAD-8E3F-215C70C86F8E}" type="sibTrans" cxnId="{2E9D9387-AA24-48CC-9A1B-F73260C7934E}">
      <dgm:prSet/>
      <dgm:spPr/>
      <dgm:t>
        <a:bodyPr/>
        <a:lstStyle/>
        <a:p>
          <a:endParaRPr lang="x-none"/>
        </a:p>
      </dgm:t>
    </dgm:pt>
    <dgm:pt modelId="{6CE57A8D-D607-4404-8D72-E3575D19F338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Move apps to the cloud</a:t>
          </a:r>
          <a:endParaRPr lang="x-none" dirty="0">
            <a:solidFill>
              <a:srgbClr val="18DBD4"/>
            </a:solidFill>
          </a:endParaRPr>
        </a:p>
      </dgm:t>
    </dgm:pt>
    <dgm:pt modelId="{0AAD0657-FFAB-413F-9225-2351890E6192}" type="parTrans" cxnId="{472A8B32-E2C4-48BC-BA3B-79520B5F2CD3}">
      <dgm:prSet/>
      <dgm:spPr/>
      <dgm:t>
        <a:bodyPr/>
        <a:lstStyle/>
        <a:p>
          <a:endParaRPr lang="x-none"/>
        </a:p>
      </dgm:t>
    </dgm:pt>
    <dgm:pt modelId="{DCE34404-5E85-47F5-BD3B-C882BEF1F2D2}" type="sibTrans" cxnId="{472A8B32-E2C4-48BC-BA3B-79520B5F2CD3}">
      <dgm:prSet/>
      <dgm:spPr/>
      <dgm:t>
        <a:bodyPr/>
        <a:lstStyle/>
        <a:p>
          <a:endParaRPr lang="x-none"/>
        </a:p>
      </dgm:t>
    </dgm:pt>
    <dgm:pt modelId="{EBAE1E40-2C69-4CBE-91DD-9237C6FB4E0E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Governance</a:t>
          </a:r>
          <a:endParaRPr lang="x-none" dirty="0">
            <a:solidFill>
              <a:srgbClr val="18DBD4"/>
            </a:solidFill>
          </a:endParaRPr>
        </a:p>
      </dgm:t>
    </dgm:pt>
    <dgm:pt modelId="{211D9D98-A6FD-408C-9BA5-E45B3C2E89DA}" type="parTrans" cxnId="{1891E1AB-2023-4FD4-9065-874161835D6F}">
      <dgm:prSet/>
      <dgm:spPr/>
      <dgm:t>
        <a:bodyPr/>
        <a:lstStyle/>
        <a:p>
          <a:endParaRPr lang="x-none"/>
        </a:p>
      </dgm:t>
    </dgm:pt>
    <dgm:pt modelId="{71404E5D-57A6-448A-894B-43370EAFB59C}" type="sibTrans" cxnId="{1891E1AB-2023-4FD4-9065-874161835D6F}">
      <dgm:prSet/>
      <dgm:spPr/>
      <dgm:t>
        <a:bodyPr/>
        <a:lstStyle/>
        <a:p>
          <a:endParaRPr lang="x-none"/>
        </a:p>
      </dgm:t>
    </dgm:pt>
    <dgm:pt modelId="{C69B9DA7-FD01-4B1F-8F99-CF8C9466A3BB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UX</a:t>
          </a:r>
          <a:endParaRPr lang="x-none" dirty="0">
            <a:solidFill>
              <a:srgbClr val="18DBD4"/>
            </a:solidFill>
          </a:endParaRPr>
        </a:p>
      </dgm:t>
    </dgm:pt>
    <dgm:pt modelId="{84E34A7E-CCF7-4EA7-B1DA-B9196CBF5DE5}" type="parTrans" cxnId="{3146D4C7-4429-48F8-8558-6D0ED93D2EAE}">
      <dgm:prSet/>
      <dgm:spPr/>
      <dgm:t>
        <a:bodyPr/>
        <a:lstStyle/>
        <a:p>
          <a:endParaRPr lang="x-none"/>
        </a:p>
      </dgm:t>
    </dgm:pt>
    <dgm:pt modelId="{51798F85-6384-475E-9AE6-E70980CBF0E7}" type="sibTrans" cxnId="{3146D4C7-4429-48F8-8558-6D0ED93D2EAE}">
      <dgm:prSet/>
      <dgm:spPr/>
      <dgm:t>
        <a:bodyPr/>
        <a:lstStyle/>
        <a:p>
          <a:endParaRPr lang="x-none"/>
        </a:p>
      </dgm:t>
    </dgm:pt>
    <dgm:pt modelId="{2FFAB35E-C37D-4A6D-91B0-0B5EA9DE863E}">
      <dgm:prSet phldrT="[Tekst]"/>
      <dgm:spPr/>
      <dgm:t>
        <a:bodyPr/>
        <a:lstStyle/>
        <a:p>
          <a:r>
            <a:rPr lang="en-US" dirty="0">
              <a:solidFill>
                <a:srgbClr val="18DBD4"/>
              </a:solidFill>
            </a:rPr>
            <a:t>Surfing the wave of Digital transformation</a:t>
          </a:r>
          <a:endParaRPr lang="x-none" dirty="0">
            <a:solidFill>
              <a:srgbClr val="18DBD4"/>
            </a:solidFill>
          </a:endParaRPr>
        </a:p>
      </dgm:t>
    </dgm:pt>
    <dgm:pt modelId="{8A424317-50BC-49C2-A90E-40D1DC54F087}" type="parTrans" cxnId="{556D77EE-0AC5-4DB9-BD27-E6191B2A1583}">
      <dgm:prSet/>
      <dgm:spPr/>
      <dgm:t>
        <a:bodyPr/>
        <a:lstStyle/>
        <a:p>
          <a:endParaRPr lang="x-none"/>
        </a:p>
      </dgm:t>
    </dgm:pt>
    <dgm:pt modelId="{CA8468D4-1E66-4273-9E89-397CC52B38C5}" type="sibTrans" cxnId="{556D77EE-0AC5-4DB9-BD27-E6191B2A1583}">
      <dgm:prSet/>
      <dgm:spPr/>
      <dgm:t>
        <a:bodyPr/>
        <a:lstStyle/>
        <a:p>
          <a:endParaRPr lang="x-none"/>
        </a:p>
      </dgm:t>
    </dgm:pt>
    <dgm:pt modelId="{562C8D3D-EE3E-48AF-99F1-6AAB6BF97253}">
      <dgm:prSet phldrT="[Tekst]"/>
      <dgm:spPr/>
      <dgm:t>
        <a:bodyPr/>
        <a:lstStyle/>
        <a:p>
          <a:r>
            <a:rPr lang="nl-NL" dirty="0" err="1">
              <a:solidFill>
                <a:srgbClr val="18DBD4"/>
              </a:solidFill>
            </a:rPr>
            <a:t>Innovative</a:t>
          </a:r>
          <a:r>
            <a:rPr lang="nl-NL" dirty="0">
              <a:solidFill>
                <a:srgbClr val="18DBD4"/>
              </a:solidFill>
            </a:rPr>
            <a:t> new apps</a:t>
          </a:r>
          <a:endParaRPr lang="x-none" dirty="0">
            <a:solidFill>
              <a:srgbClr val="18DBD4"/>
            </a:solidFill>
          </a:endParaRPr>
        </a:p>
      </dgm:t>
    </dgm:pt>
    <dgm:pt modelId="{E99CBC66-1108-43EA-A97A-4EEF8F26285B}" type="parTrans" cxnId="{CEBA1676-DBE3-4B37-988B-6DDDE429779B}">
      <dgm:prSet/>
      <dgm:spPr/>
      <dgm:t>
        <a:bodyPr/>
        <a:lstStyle/>
        <a:p>
          <a:endParaRPr lang="x-none"/>
        </a:p>
      </dgm:t>
    </dgm:pt>
    <dgm:pt modelId="{70509BAC-F85D-4E79-AFE6-B5B799B41FA3}" type="sibTrans" cxnId="{CEBA1676-DBE3-4B37-988B-6DDDE429779B}">
      <dgm:prSet/>
      <dgm:spPr/>
      <dgm:t>
        <a:bodyPr/>
        <a:lstStyle/>
        <a:p>
          <a:endParaRPr lang="x-none"/>
        </a:p>
      </dgm:t>
    </dgm:pt>
    <dgm:pt modelId="{7940B830-0807-46AC-846F-D2152811EB3B}" type="pres">
      <dgm:prSet presAssocID="{F1BB08C9-74F1-46EF-943B-74744D22622F}" presName="rootnode" presStyleCnt="0">
        <dgm:presLayoutVars>
          <dgm:chMax/>
          <dgm:chPref/>
          <dgm:dir/>
          <dgm:animLvl val="lvl"/>
        </dgm:presLayoutVars>
      </dgm:prSet>
      <dgm:spPr/>
    </dgm:pt>
    <dgm:pt modelId="{446809DB-B338-49F4-B4E6-3971E681694E}" type="pres">
      <dgm:prSet presAssocID="{21D247A7-676D-4B85-A8FF-93C30CEE185E}" presName="composite" presStyleCnt="0"/>
      <dgm:spPr/>
    </dgm:pt>
    <dgm:pt modelId="{97DF299A-595E-47A6-9F1D-54C36D817A57}" type="pres">
      <dgm:prSet presAssocID="{21D247A7-676D-4B85-A8FF-93C30CEE185E}" presName="LShape" presStyleLbl="alignNode1" presStyleIdx="0" presStyleCnt="7"/>
      <dgm:spPr/>
    </dgm:pt>
    <dgm:pt modelId="{9CCDEEB5-178E-4AE3-A448-37C7EA023515}" type="pres">
      <dgm:prSet presAssocID="{21D247A7-676D-4B85-A8FF-93C30CEE185E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2BE88D24-6C3F-435E-A053-F2E8A6AF62D3}" type="pres">
      <dgm:prSet presAssocID="{21D247A7-676D-4B85-A8FF-93C30CEE185E}" presName="Triangle" presStyleLbl="alignNode1" presStyleIdx="1" presStyleCnt="7"/>
      <dgm:spPr/>
    </dgm:pt>
    <dgm:pt modelId="{F3E57A96-F389-4B9B-A787-D8CF54140DE7}" type="pres">
      <dgm:prSet presAssocID="{394D5028-459F-449F-9697-ABF6837DE6CC}" presName="sibTrans" presStyleCnt="0"/>
      <dgm:spPr/>
    </dgm:pt>
    <dgm:pt modelId="{449277D7-453B-4FBD-9345-1A93DA2CD9CE}" type="pres">
      <dgm:prSet presAssocID="{394D5028-459F-449F-9697-ABF6837DE6CC}" presName="space" presStyleCnt="0"/>
      <dgm:spPr/>
    </dgm:pt>
    <dgm:pt modelId="{07A6A1C9-ED33-4100-B25B-9CC409B8FCF5}" type="pres">
      <dgm:prSet presAssocID="{84D7B45E-BBE0-448C-A08F-81792795FF03}" presName="composite" presStyleCnt="0"/>
      <dgm:spPr/>
    </dgm:pt>
    <dgm:pt modelId="{D2FBA759-EB18-4F45-8EF6-E03F68CCADDA}" type="pres">
      <dgm:prSet presAssocID="{84D7B45E-BBE0-448C-A08F-81792795FF03}" presName="LShape" presStyleLbl="alignNode1" presStyleIdx="2" presStyleCnt="7"/>
      <dgm:spPr/>
    </dgm:pt>
    <dgm:pt modelId="{21FA3817-BA91-4646-9A66-BEF939F2803E}" type="pres">
      <dgm:prSet presAssocID="{84D7B45E-BBE0-448C-A08F-81792795FF03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07EC6A12-D187-4E31-8CBA-E15C8F5D94CC}" type="pres">
      <dgm:prSet presAssocID="{84D7B45E-BBE0-448C-A08F-81792795FF03}" presName="Triangle" presStyleLbl="alignNode1" presStyleIdx="3" presStyleCnt="7"/>
      <dgm:spPr/>
    </dgm:pt>
    <dgm:pt modelId="{B1D2A289-D8F5-42E5-B791-70D827F110F6}" type="pres">
      <dgm:prSet presAssocID="{87721CD2-C511-4E80-9FB8-8373554EEBCB}" presName="sibTrans" presStyleCnt="0"/>
      <dgm:spPr/>
    </dgm:pt>
    <dgm:pt modelId="{9BF386F9-5006-4DAB-B726-596A4523945A}" type="pres">
      <dgm:prSet presAssocID="{87721CD2-C511-4E80-9FB8-8373554EEBCB}" presName="space" presStyleCnt="0"/>
      <dgm:spPr/>
    </dgm:pt>
    <dgm:pt modelId="{903B5A8C-AA0F-4BA8-96B6-87775646CE24}" type="pres">
      <dgm:prSet presAssocID="{B7EDBC26-1905-41F5-AA66-4788F22FAA89}" presName="composite" presStyleCnt="0"/>
      <dgm:spPr/>
    </dgm:pt>
    <dgm:pt modelId="{C13D1E05-EB3B-48AD-B7A4-A442DA247985}" type="pres">
      <dgm:prSet presAssocID="{B7EDBC26-1905-41F5-AA66-4788F22FAA89}" presName="LShape" presStyleLbl="alignNode1" presStyleIdx="4" presStyleCnt="7"/>
      <dgm:spPr/>
    </dgm:pt>
    <dgm:pt modelId="{D29896B1-8C1E-451A-9C34-0CD41419E095}" type="pres">
      <dgm:prSet presAssocID="{B7EDBC26-1905-41F5-AA66-4788F22FAA89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BACDD61-C0C6-4F6A-B11A-D4B1BA816459}" type="pres">
      <dgm:prSet presAssocID="{B7EDBC26-1905-41F5-AA66-4788F22FAA89}" presName="Triangle" presStyleLbl="alignNode1" presStyleIdx="5" presStyleCnt="7"/>
      <dgm:spPr/>
    </dgm:pt>
    <dgm:pt modelId="{77C6A32F-6D18-42CB-A9DD-A27A71BFDE61}" type="pres">
      <dgm:prSet presAssocID="{26912043-96F3-48A3-98B5-8928AFB18441}" presName="sibTrans" presStyleCnt="0"/>
      <dgm:spPr/>
    </dgm:pt>
    <dgm:pt modelId="{8272335B-6962-4D50-B078-A2AFB3658C5F}" type="pres">
      <dgm:prSet presAssocID="{26912043-96F3-48A3-98B5-8928AFB18441}" presName="space" presStyleCnt="0"/>
      <dgm:spPr/>
    </dgm:pt>
    <dgm:pt modelId="{0ED829C3-0D67-43E2-93C9-6538536B7F80}" type="pres">
      <dgm:prSet presAssocID="{AA4F3613-7288-4323-9134-EA07B70062B8}" presName="composite" presStyleCnt="0"/>
      <dgm:spPr/>
    </dgm:pt>
    <dgm:pt modelId="{FB8458AA-01A0-46E7-ADB4-11FB6B7DE337}" type="pres">
      <dgm:prSet presAssocID="{AA4F3613-7288-4323-9134-EA07B70062B8}" presName="LShape" presStyleLbl="alignNode1" presStyleIdx="6" presStyleCnt="7"/>
      <dgm:spPr/>
    </dgm:pt>
    <dgm:pt modelId="{F13D5C9D-6FCE-41E0-93A3-0EA54AAC677B}" type="pres">
      <dgm:prSet presAssocID="{AA4F3613-7288-4323-9134-EA07B70062B8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37B7011-1802-49E5-B572-A02DCA412C3C}" srcId="{21D247A7-676D-4B85-A8FF-93C30CEE185E}" destId="{2FBFE809-0DA8-4179-A697-51923BAF58C0}" srcOrd="1" destOrd="0" parTransId="{DECD8759-87DE-4283-821F-024697174D97}" sibTransId="{CDAA139F-39B0-4F55-8D5F-FACA61016AAB}"/>
    <dgm:cxn modelId="{BEAED615-4EA7-40DD-995D-A858402DC444}" srcId="{21D247A7-676D-4B85-A8FF-93C30CEE185E}" destId="{DC304A1E-417E-4E15-8A37-9AC14A16E876}" srcOrd="0" destOrd="0" parTransId="{EBD05E0E-4716-4B75-9A51-1EB195FEB556}" sibTransId="{5E9AA307-6FBB-4AA9-9C89-3115250073AA}"/>
    <dgm:cxn modelId="{D9022A22-6020-4368-8AB5-BA5991D15B46}" srcId="{84D7B45E-BBE0-448C-A08F-81792795FF03}" destId="{EDE975EE-ED05-4EF8-BBB5-745FE725224F}" srcOrd="0" destOrd="0" parTransId="{CDA02FDF-5EDB-47BD-B208-859CC96755AC}" sibTransId="{AED02165-8B17-4B08-9317-FCE8F9C571AA}"/>
    <dgm:cxn modelId="{08BD2025-DE2F-4D45-9D4D-97116916D72A}" srcId="{B7EDBC26-1905-41F5-AA66-4788F22FAA89}" destId="{9BAA3FBA-5F5F-4552-94BE-1180E0F56894}" srcOrd="0" destOrd="0" parTransId="{76620AEE-06E1-4293-80D7-22578AA7005A}" sibTransId="{7D42F07D-1E99-4C29-93A5-8C02589A1CDC}"/>
    <dgm:cxn modelId="{D4EAB430-3E37-4C5C-B241-3D9A67F0796B}" srcId="{B7EDBC26-1905-41F5-AA66-4788F22FAA89}" destId="{70E1708F-1541-44A1-9DA9-01FE2D0BB7B4}" srcOrd="2" destOrd="0" parTransId="{30905756-9BD8-49D2-AB6D-DC84A46C4085}" sibTransId="{D8EF0F03-7CCB-4BD0-B4CF-13F538D19813}"/>
    <dgm:cxn modelId="{472A8B32-E2C4-48BC-BA3B-79520B5F2CD3}" srcId="{AA4F3613-7288-4323-9134-EA07B70062B8}" destId="{6CE57A8D-D607-4404-8D72-E3575D19F338}" srcOrd="0" destOrd="0" parTransId="{0AAD0657-FFAB-413F-9225-2351890E6192}" sibTransId="{DCE34404-5E85-47F5-BD3B-C882BEF1F2D2}"/>
    <dgm:cxn modelId="{259C4833-8A87-47F8-9A3F-BF2502F66ABA}" srcId="{84D7B45E-BBE0-448C-A08F-81792795FF03}" destId="{EAA45EB2-ECB3-4DB4-8FB4-FED105E89216}" srcOrd="1" destOrd="0" parTransId="{2745B1D7-C444-4558-9710-DEC99AB6E8C0}" sibTransId="{0311E225-FB55-472D-B538-121258389B90}"/>
    <dgm:cxn modelId="{A2A2EA33-57B9-4359-B263-EEC96F5C08B2}" type="presOf" srcId="{6CE57A8D-D607-4404-8D72-E3575D19F338}" destId="{F13D5C9D-6FCE-41E0-93A3-0EA54AAC677B}" srcOrd="0" destOrd="1" presId="urn:microsoft.com/office/officeart/2009/3/layout/StepUpProcess"/>
    <dgm:cxn modelId="{372B2241-8C76-4689-881B-3B8306607E9B}" type="presOf" srcId="{21D247A7-676D-4B85-A8FF-93C30CEE185E}" destId="{9CCDEEB5-178E-4AE3-A448-37C7EA023515}" srcOrd="0" destOrd="0" presId="urn:microsoft.com/office/officeart/2009/3/layout/StepUpProcess"/>
    <dgm:cxn modelId="{D9FA5B67-8474-42C0-A809-48D0A464C87B}" srcId="{84D7B45E-BBE0-448C-A08F-81792795FF03}" destId="{13ECD7FB-9913-4C81-83DE-BCD1B6D85155}" srcOrd="3" destOrd="0" parTransId="{B8BC2D8C-5F8B-4937-B5C0-1F3D7F1F30AD}" sibTransId="{78B77097-F19D-4549-97CB-A02760409C09}"/>
    <dgm:cxn modelId="{8056566F-783A-406E-9CF9-1990E53E4E9E}" srcId="{B7EDBC26-1905-41F5-AA66-4788F22FAA89}" destId="{17C48F24-BAF9-4605-9693-A061B530B1C1}" srcOrd="1" destOrd="0" parTransId="{3C29C95D-6958-4A1C-A415-39E8EA4C9F0A}" sibTransId="{63AA025A-DF3A-411F-955E-E5B4BF217FD2}"/>
    <dgm:cxn modelId="{32799C6F-93AF-4E85-A0D6-EF0260A52FD9}" type="presOf" srcId="{562C8D3D-EE3E-48AF-99F1-6AAB6BF97253}" destId="{F13D5C9D-6FCE-41E0-93A3-0EA54AAC677B}" srcOrd="0" destOrd="2" presId="urn:microsoft.com/office/officeart/2009/3/layout/StepUpProcess"/>
    <dgm:cxn modelId="{1824EC6F-B75E-4131-82E8-0C205A08F3E7}" type="presOf" srcId="{0E48E351-46E5-46FF-BBA7-BCE7C74E31C2}" destId="{21FA3817-BA91-4646-9A66-BEF939F2803E}" srcOrd="0" destOrd="3" presId="urn:microsoft.com/office/officeart/2009/3/layout/StepUpProcess"/>
    <dgm:cxn modelId="{F68FD870-5226-467D-B1A9-A1D6B0B6EDF4}" type="presOf" srcId="{9BAA3FBA-5F5F-4552-94BE-1180E0F56894}" destId="{D29896B1-8C1E-451A-9C34-0CD41419E095}" srcOrd="0" destOrd="1" presId="urn:microsoft.com/office/officeart/2009/3/layout/StepUpProcess"/>
    <dgm:cxn modelId="{7664AE53-C469-4D18-8128-290E74EFEC0F}" type="presOf" srcId="{70E1708F-1541-44A1-9DA9-01FE2D0BB7B4}" destId="{D29896B1-8C1E-451A-9C34-0CD41419E095}" srcOrd="0" destOrd="3" presId="urn:microsoft.com/office/officeart/2009/3/layout/StepUpProcess"/>
    <dgm:cxn modelId="{CEBA1676-DBE3-4B37-988B-6DDDE429779B}" srcId="{AA4F3613-7288-4323-9134-EA07B70062B8}" destId="{562C8D3D-EE3E-48AF-99F1-6AAB6BF97253}" srcOrd="1" destOrd="0" parTransId="{E99CBC66-1108-43EA-A97A-4EEF8F26285B}" sibTransId="{70509BAC-F85D-4E79-AFE6-B5B799B41FA3}"/>
    <dgm:cxn modelId="{9E280C58-CB2D-4947-9E24-6EB3DBA2DA16}" type="presOf" srcId="{80E59455-9D22-4A0B-8F90-165B807EBF6E}" destId="{9CCDEEB5-178E-4AE3-A448-37C7EA023515}" srcOrd="0" destOrd="3" presId="urn:microsoft.com/office/officeart/2009/3/layout/StepUpProcess"/>
    <dgm:cxn modelId="{C8855C7B-7F58-4761-BE7A-BE8A1F2BA689}" type="presOf" srcId="{17C48F24-BAF9-4605-9693-A061B530B1C1}" destId="{D29896B1-8C1E-451A-9C34-0CD41419E095}" srcOrd="0" destOrd="2" presId="urn:microsoft.com/office/officeart/2009/3/layout/StepUpProcess"/>
    <dgm:cxn modelId="{7CEB2E7D-17C2-4703-9E9B-B04F342E3159}" type="presOf" srcId="{C69B9DA7-FD01-4B1F-8F99-CF8C9466A3BB}" destId="{F13D5C9D-6FCE-41E0-93A3-0EA54AAC677B}" srcOrd="0" destOrd="4" presId="urn:microsoft.com/office/officeart/2009/3/layout/StepUpProcess"/>
    <dgm:cxn modelId="{43905985-567A-475A-83DA-3A9D960A29AB}" type="presOf" srcId="{84D7B45E-BBE0-448C-A08F-81792795FF03}" destId="{21FA3817-BA91-4646-9A66-BEF939F2803E}" srcOrd="0" destOrd="0" presId="urn:microsoft.com/office/officeart/2009/3/layout/StepUpProcess"/>
    <dgm:cxn modelId="{2E9D9387-AA24-48CC-9A1B-F73260C7934E}" srcId="{B7EDBC26-1905-41F5-AA66-4788F22FAA89}" destId="{23B933E1-8E0E-46EC-9476-D5F50623CB22}" srcOrd="3" destOrd="0" parTransId="{322DC6F0-F92D-4A09-A2DF-8F3E89C7F894}" sibTransId="{9E08771A-0E90-4AAD-8E3F-215C70C86F8E}"/>
    <dgm:cxn modelId="{F0815E8C-646B-41B5-80C8-C9B5B7308D4E}" srcId="{84D7B45E-BBE0-448C-A08F-81792795FF03}" destId="{0E48E351-46E5-46FF-BBA7-BCE7C74E31C2}" srcOrd="2" destOrd="0" parTransId="{BCC33E0B-C371-4836-A2FA-B33E4CDCBBF8}" sibTransId="{E9BA0239-DCA0-4241-93A0-2FB90A6B2E97}"/>
    <dgm:cxn modelId="{392D7795-A095-40D5-BCDF-63B3BB2C4B9C}" srcId="{F1BB08C9-74F1-46EF-943B-74744D22622F}" destId="{B7EDBC26-1905-41F5-AA66-4788F22FAA89}" srcOrd="2" destOrd="0" parTransId="{4669AF7B-C418-4B0E-A697-8B3A0DCB2A4E}" sibTransId="{26912043-96F3-48A3-98B5-8928AFB18441}"/>
    <dgm:cxn modelId="{DBB9E59E-58DD-4E2D-8B68-66B18E5B27A7}" srcId="{F1BB08C9-74F1-46EF-943B-74744D22622F}" destId="{AA4F3613-7288-4323-9134-EA07B70062B8}" srcOrd="3" destOrd="0" parTransId="{84E15FAB-21DC-4D46-8C1C-F35836B52F55}" sibTransId="{7BA6834F-DE4E-45E1-97B6-4A73A1B7B981}"/>
    <dgm:cxn modelId="{DDA11BA7-2860-4B6F-B404-B591AFFDC7B9}" srcId="{F1BB08C9-74F1-46EF-943B-74744D22622F}" destId="{84D7B45E-BBE0-448C-A08F-81792795FF03}" srcOrd="1" destOrd="0" parTransId="{8421FB08-7E8D-4B63-B5E8-0F02E7EF584B}" sibTransId="{87721CD2-C511-4E80-9FB8-8373554EEBCB}"/>
    <dgm:cxn modelId="{27FF71A7-F0C1-4C13-8050-14D28921CDD8}" type="presOf" srcId="{EDE975EE-ED05-4EF8-BBB5-745FE725224F}" destId="{21FA3817-BA91-4646-9A66-BEF939F2803E}" srcOrd="0" destOrd="1" presId="urn:microsoft.com/office/officeart/2009/3/layout/StepUpProcess"/>
    <dgm:cxn modelId="{1891E1AB-2023-4FD4-9065-874161835D6F}" srcId="{AA4F3613-7288-4323-9134-EA07B70062B8}" destId="{EBAE1E40-2C69-4CBE-91DD-9237C6FB4E0E}" srcOrd="2" destOrd="0" parTransId="{211D9D98-A6FD-408C-9BA5-E45B3C2E89DA}" sibTransId="{71404E5D-57A6-448A-894B-43370EAFB59C}"/>
    <dgm:cxn modelId="{01BF3FB3-6759-4864-AE21-48E67EF08C13}" type="presOf" srcId="{B7EDBC26-1905-41F5-AA66-4788F22FAA89}" destId="{D29896B1-8C1E-451A-9C34-0CD41419E095}" srcOrd="0" destOrd="0" presId="urn:microsoft.com/office/officeart/2009/3/layout/StepUpProcess"/>
    <dgm:cxn modelId="{0B3D52B9-EE81-4AE6-B04B-6C117B51FD7C}" srcId="{21D247A7-676D-4B85-A8FF-93C30CEE185E}" destId="{80E59455-9D22-4A0B-8F90-165B807EBF6E}" srcOrd="2" destOrd="0" parTransId="{BDEBDC38-A4BE-47A7-ADBD-5D7ACE05941F}" sibTransId="{43A14098-C67F-43A4-B87E-F20FC4644601}"/>
    <dgm:cxn modelId="{A94F92BC-09F3-4F18-B648-6FA1A863B693}" type="presOf" srcId="{2FBFE809-0DA8-4179-A697-51923BAF58C0}" destId="{9CCDEEB5-178E-4AE3-A448-37C7EA023515}" srcOrd="0" destOrd="2" presId="urn:microsoft.com/office/officeart/2009/3/layout/StepUpProcess"/>
    <dgm:cxn modelId="{3146D4C7-4429-48F8-8558-6D0ED93D2EAE}" srcId="{AA4F3613-7288-4323-9134-EA07B70062B8}" destId="{C69B9DA7-FD01-4B1F-8F99-CF8C9466A3BB}" srcOrd="3" destOrd="0" parTransId="{84E34A7E-CCF7-4EA7-B1DA-B9196CBF5DE5}" sibTransId="{51798F85-6384-475E-9AE6-E70980CBF0E7}"/>
    <dgm:cxn modelId="{98965BCF-5318-43E1-A699-720E6842F9DA}" type="presOf" srcId="{F1BB08C9-74F1-46EF-943B-74744D22622F}" destId="{7940B830-0807-46AC-846F-D2152811EB3B}" srcOrd="0" destOrd="0" presId="urn:microsoft.com/office/officeart/2009/3/layout/StepUpProcess"/>
    <dgm:cxn modelId="{522CE3D2-2FA4-461C-9BBB-12DA7F8D2C11}" type="presOf" srcId="{2FFAB35E-C37D-4A6D-91B0-0B5EA9DE863E}" destId="{F13D5C9D-6FCE-41E0-93A3-0EA54AAC677B}" srcOrd="0" destOrd="5" presId="urn:microsoft.com/office/officeart/2009/3/layout/StepUpProcess"/>
    <dgm:cxn modelId="{92965BDB-EC6F-4CF3-899E-0D160894FB5E}" type="presOf" srcId="{EBAE1E40-2C69-4CBE-91DD-9237C6FB4E0E}" destId="{F13D5C9D-6FCE-41E0-93A3-0EA54AAC677B}" srcOrd="0" destOrd="3" presId="urn:microsoft.com/office/officeart/2009/3/layout/StepUpProcess"/>
    <dgm:cxn modelId="{C04292E0-463D-4F43-975F-A50AFBB58D45}" type="presOf" srcId="{DC304A1E-417E-4E15-8A37-9AC14A16E876}" destId="{9CCDEEB5-178E-4AE3-A448-37C7EA023515}" srcOrd="0" destOrd="1" presId="urn:microsoft.com/office/officeart/2009/3/layout/StepUpProcess"/>
    <dgm:cxn modelId="{618421E3-2299-4A14-9A7D-51E22C58C264}" srcId="{F1BB08C9-74F1-46EF-943B-74744D22622F}" destId="{21D247A7-676D-4B85-A8FF-93C30CEE185E}" srcOrd="0" destOrd="0" parTransId="{F5C0FE30-4B0C-4C6F-8636-F8C5824E0D24}" sibTransId="{394D5028-459F-449F-9697-ABF6837DE6CC}"/>
    <dgm:cxn modelId="{50C697E7-8A0B-4828-871B-18106CCC30EB}" type="presOf" srcId="{13ECD7FB-9913-4C81-83DE-BCD1B6D85155}" destId="{21FA3817-BA91-4646-9A66-BEF939F2803E}" srcOrd="0" destOrd="4" presId="urn:microsoft.com/office/officeart/2009/3/layout/StepUpProcess"/>
    <dgm:cxn modelId="{19E2ADE9-1555-456E-9EFD-43DA3951F76F}" type="presOf" srcId="{EAA45EB2-ECB3-4DB4-8FB4-FED105E89216}" destId="{21FA3817-BA91-4646-9A66-BEF939F2803E}" srcOrd="0" destOrd="2" presId="urn:microsoft.com/office/officeart/2009/3/layout/StepUpProcess"/>
    <dgm:cxn modelId="{556D77EE-0AC5-4DB9-BD27-E6191B2A1583}" srcId="{AA4F3613-7288-4323-9134-EA07B70062B8}" destId="{2FFAB35E-C37D-4A6D-91B0-0B5EA9DE863E}" srcOrd="4" destOrd="0" parTransId="{8A424317-50BC-49C2-A90E-40D1DC54F087}" sibTransId="{CA8468D4-1E66-4273-9E89-397CC52B38C5}"/>
    <dgm:cxn modelId="{04C2D1F1-871E-4E86-8E5E-EDA03419A289}" type="presOf" srcId="{23B933E1-8E0E-46EC-9476-D5F50623CB22}" destId="{D29896B1-8C1E-451A-9C34-0CD41419E095}" srcOrd="0" destOrd="4" presId="urn:microsoft.com/office/officeart/2009/3/layout/StepUpProcess"/>
    <dgm:cxn modelId="{E5EAABF3-8B78-4C02-8450-852CD994F935}" type="presOf" srcId="{AA4F3613-7288-4323-9134-EA07B70062B8}" destId="{F13D5C9D-6FCE-41E0-93A3-0EA54AAC677B}" srcOrd="0" destOrd="0" presId="urn:microsoft.com/office/officeart/2009/3/layout/StepUpProcess"/>
    <dgm:cxn modelId="{315E4AA8-FF89-46CC-BE43-0E2929E98315}" type="presParOf" srcId="{7940B830-0807-46AC-846F-D2152811EB3B}" destId="{446809DB-B338-49F4-B4E6-3971E681694E}" srcOrd="0" destOrd="0" presId="urn:microsoft.com/office/officeart/2009/3/layout/StepUpProcess"/>
    <dgm:cxn modelId="{67B96CD1-D896-4314-8681-E2ABC2194DFA}" type="presParOf" srcId="{446809DB-B338-49F4-B4E6-3971E681694E}" destId="{97DF299A-595E-47A6-9F1D-54C36D817A57}" srcOrd="0" destOrd="0" presId="urn:microsoft.com/office/officeart/2009/3/layout/StepUpProcess"/>
    <dgm:cxn modelId="{867B1C8F-7215-446B-971B-A2912FD9897D}" type="presParOf" srcId="{446809DB-B338-49F4-B4E6-3971E681694E}" destId="{9CCDEEB5-178E-4AE3-A448-37C7EA023515}" srcOrd="1" destOrd="0" presId="urn:microsoft.com/office/officeart/2009/3/layout/StepUpProcess"/>
    <dgm:cxn modelId="{B1394084-1ADC-4E8A-BF4E-1E18CB036A32}" type="presParOf" srcId="{446809DB-B338-49F4-B4E6-3971E681694E}" destId="{2BE88D24-6C3F-435E-A053-F2E8A6AF62D3}" srcOrd="2" destOrd="0" presId="urn:microsoft.com/office/officeart/2009/3/layout/StepUpProcess"/>
    <dgm:cxn modelId="{9E032B49-B0D0-4D64-9FBF-2A58AEA477C0}" type="presParOf" srcId="{7940B830-0807-46AC-846F-D2152811EB3B}" destId="{F3E57A96-F389-4B9B-A787-D8CF54140DE7}" srcOrd="1" destOrd="0" presId="urn:microsoft.com/office/officeart/2009/3/layout/StepUpProcess"/>
    <dgm:cxn modelId="{E6B1191E-390E-483E-87C5-E3A657A9704E}" type="presParOf" srcId="{F3E57A96-F389-4B9B-A787-D8CF54140DE7}" destId="{449277D7-453B-4FBD-9345-1A93DA2CD9CE}" srcOrd="0" destOrd="0" presId="urn:microsoft.com/office/officeart/2009/3/layout/StepUpProcess"/>
    <dgm:cxn modelId="{676C2417-B9F7-4DEE-AFAD-35D138DBDF17}" type="presParOf" srcId="{7940B830-0807-46AC-846F-D2152811EB3B}" destId="{07A6A1C9-ED33-4100-B25B-9CC409B8FCF5}" srcOrd="2" destOrd="0" presId="urn:microsoft.com/office/officeart/2009/3/layout/StepUpProcess"/>
    <dgm:cxn modelId="{4F6EEC28-A29B-4F66-A9D2-77A6D3A08131}" type="presParOf" srcId="{07A6A1C9-ED33-4100-B25B-9CC409B8FCF5}" destId="{D2FBA759-EB18-4F45-8EF6-E03F68CCADDA}" srcOrd="0" destOrd="0" presId="urn:microsoft.com/office/officeart/2009/3/layout/StepUpProcess"/>
    <dgm:cxn modelId="{C38A1459-1E1F-4AE7-9C86-9C7995CDA092}" type="presParOf" srcId="{07A6A1C9-ED33-4100-B25B-9CC409B8FCF5}" destId="{21FA3817-BA91-4646-9A66-BEF939F2803E}" srcOrd="1" destOrd="0" presId="urn:microsoft.com/office/officeart/2009/3/layout/StepUpProcess"/>
    <dgm:cxn modelId="{9C675541-1C2F-4CF3-AC2F-800A396FF7B1}" type="presParOf" srcId="{07A6A1C9-ED33-4100-B25B-9CC409B8FCF5}" destId="{07EC6A12-D187-4E31-8CBA-E15C8F5D94CC}" srcOrd="2" destOrd="0" presId="urn:microsoft.com/office/officeart/2009/3/layout/StepUpProcess"/>
    <dgm:cxn modelId="{E5B4E627-8FDB-436B-AAA0-DB1A71AFFF9C}" type="presParOf" srcId="{7940B830-0807-46AC-846F-D2152811EB3B}" destId="{B1D2A289-D8F5-42E5-B791-70D827F110F6}" srcOrd="3" destOrd="0" presId="urn:microsoft.com/office/officeart/2009/3/layout/StepUpProcess"/>
    <dgm:cxn modelId="{F82B8568-AB33-4FFE-9106-F3B42D8AC97C}" type="presParOf" srcId="{B1D2A289-D8F5-42E5-B791-70D827F110F6}" destId="{9BF386F9-5006-4DAB-B726-596A4523945A}" srcOrd="0" destOrd="0" presId="urn:microsoft.com/office/officeart/2009/3/layout/StepUpProcess"/>
    <dgm:cxn modelId="{95CE7EAC-DD12-4D9E-A9AD-DF461BA87680}" type="presParOf" srcId="{7940B830-0807-46AC-846F-D2152811EB3B}" destId="{903B5A8C-AA0F-4BA8-96B6-87775646CE24}" srcOrd="4" destOrd="0" presId="urn:microsoft.com/office/officeart/2009/3/layout/StepUpProcess"/>
    <dgm:cxn modelId="{9548754B-9C8D-4583-97F4-DE6036559235}" type="presParOf" srcId="{903B5A8C-AA0F-4BA8-96B6-87775646CE24}" destId="{C13D1E05-EB3B-48AD-B7A4-A442DA247985}" srcOrd="0" destOrd="0" presId="urn:microsoft.com/office/officeart/2009/3/layout/StepUpProcess"/>
    <dgm:cxn modelId="{715F8B91-2474-4F23-90AB-F8517E736905}" type="presParOf" srcId="{903B5A8C-AA0F-4BA8-96B6-87775646CE24}" destId="{D29896B1-8C1E-451A-9C34-0CD41419E095}" srcOrd="1" destOrd="0" presId="urn:microsoft.com/office/officeart/2009/3/layout/StepUpProcess"/>
    <dgm:cxn modelId="{374C4DAA-9B4F-4254-93D6-6555056BA5FD}" type="presParOf" srcId="{903B5A8C-AA0F-4BA8-96B6-87775646CE24}" destId="{6BACDD61-C0C6-4F6A-B11A-D4B1BA816459}" srcOrd="2" destOrd="0" presId="urn:microsoft.com/office/officeart/2009/3/layout/StepUpProcess"/>
    <dgm:cxn modelId="{8F2C960A-3251-48F9-BBA3-6674DA4467D5}" type="presParOf" srcId="{7940B830-0807-46AC-846F-D2152811EB3B}" destId="{77C6A32F-6D18-42CB-A9DD-A27A71BFDE61}" srcOrd="5" destOrd="0" presId="urn:microsoft.com/office/officeart/2009/3/layout/StepUpProcess"/>
    <dgm:cxn modelId="{D2D6619E-4525-4BA6-B470-35DA538D83CA}" type="presParOf" srcId="{77C6A32F-6D18-42CB-A9DD-A27A71BFDE61}" destId="{8272335B-6962-4D50-B078-A2AFB3658C5F}" srcOrd="0" destOrd="0" presId="urn:microsoft.com/office/officeart/2009/3/layout/StepUpProcess"/>
    <dgm:cxn modelId="{6E71D66B-27F4-4A45-9DA3-12883FD27B3B}" type="presParOf" srcId="{7940B830-0807-46AC-846F-D2152811EB3B}" destId="{0ED829C3-0D67-43E2-93C9-6538536B7F80}" srcOrd="6" destOrd="0" presId="urn:microsoft.com/office/officeart/2009/3/layout/StepUpProcess"/>
    <dgm:cxn modelId="{990E475E-8CC2-4355-BCEF-B61F3799B0FF}" type="presParOf" srcId="{0ED829C3-0D67-43E2-93C9-6538536B7F80}" destId="{FB8458AA-01A0-46E7-ADB4-11FB6B7DE337}" srcOrd="0" destOrd="0" presId="urn:microsoft.com/office/officeart/2009/3/layout/StepUpProcess"/>
    <dgm:cxn modelId="{2C0E1737-73E0-4584-BC27-1017951EF31B}" type="presParOf" srcId="{0ED829C3-0D67-43E2-93C9-6538536B7F80}" destId="{F13D5C9D-6FCE-41E0-93A3-0EA54AAC677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F299A-595E-47A6-9F1D-54C36D817A57}">
      <dsp:nvSpPr>
        <dsp:cNvPr id="0" name=""/>
        <dsp:cNvSpPr/>
      </dsp:nvSpPr>
      <dsp:spPr>
        <a:xfrm rot="5400000">
          <a:off x="601974" y="1082663"/>
          <a:ext cx="1046895" cy="174201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DEEB5-178E-4AE3-A448-37C7EA023515}">
      <dsp:nvSpPr>
        <dsp:cNvPr id="0" name=""/>
        <dsp:cNvSpPr/>
      </dsp:nvSpPr>
      <dsp:spPr>
        <a:xfrm>
          <a:off x="427222" y="1603148"/>
          <a:ext cx="1572696" cy="137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>
              <a:solidFill>
                <a:srgbClr val="18DBD4"/>
              </a:solidFill>
            </a:rPr>
            <a:t>2009 – 2013 Foundation</a:t>
          </a:r>
          <a:endParaRPr lang="x-none" sz="13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Self Service Front-End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Workflow engine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HP ServiceDesk</a:t>
          </a:r>
          <a:endParaRPr lang="x-none" sz="1000" kern="1200" dirty="0">
            <a:solidFill>
              <a:srgbClr val="18DBD4"/>
            </a:solidFill>
          </a:endParaRPr>
        </a:p>
      </dsp:txBody>
      <dsp:txXfrm>
        <a:off x="427222" y="1603148"/>
        <a:ext cx="1572696" cy="1378560"/>
      </dsp:txXfrm>
    </dsp:sp>
    <dsp:sp modelId="{2BE88D24-6C3F-435E-A053-F2E8A6AF62D3}">
      <dsp:nvSpPr>
        <dsp:cNvPr id="0" name=""/>
        <dsp:cNvSpPr/>
      </dsp:nvSpPr>
      <dsp:spPr>
        <a:xfrm>
          <a:off x="1703183" y="954414"/>
          <a:ext cx="296735" cy="29673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FBA759-EB18-4F45-8EF6-E03F68CCADDA}">
      <dsp:nvSpPr>
        <dsp:cNvPr id="0" name=""/>
        <dsp:cNvSpPr/>
      </dsp:nvSpPr>
      <dsp:spPr>
        <a:xfrm rot="5400000">
          <a:off x="2527262" y="606248"/>
          <a:ext cx="1046895" cy="174201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A3817-BA91-4646-9A66-BEF939F2803E}">
      <dsp:nvSpPr>
        <dsp:cNvPr id="0" name=""/>
        <dsp:cNvSpPr/>
      </dsp:nvSpPr>
      <dsp:spPr>
        <a:xfrm>
          <a:off x="2352509" y="1126734"/>
          <a:ext cx="1572696" cy="137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>
              <a:solidFill>
                <a:srgbClr val="18DBD4"/>
              </a:solidFill>
            </a:rPr>
            <a:t>2013 - 2016 </a:t>
          </a:r>
          <a:r>
            <a:rPr lang="nl-NL" sz="1300" kern="1200" dirty="0" err="1">
              <a:solidFill>
                <a:srgbClr val="18DBD4"/>
              </a:solidFill>
            </a:rPr>
            <a:t>External</a:t>
          </a:r>
          <a:r>
            <a:rPr lang="nl-NL" sz="1300" kern="1200" dirty="0">
              <a:solidFill>
                <a:srgbClr val="18DBD4"/>
              </a:solidFill>
            </a:rPr>
            <a:t> interfaces</a:t>
          </a:r>
          <a:endParaRPr lang="x-none" sz="13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Generic Adapter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Knowledge Management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Meeting rooms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Custom apps</a:t>
          </a:r>
          <a:endParaRPr lang="x-none" sz="1000" kern="1200" dirty="0">
            <a:solidFill>
              <a:srgbClr val="18DBD4"/>
            </a:solidFill>
          </a:endParaRPr>
        </a:p>
      </dsp:txBody>
      <dsp:txXfrm>
        <a:off x="2352509" y="1126734"/>
        <a:ext cx="1572696" cy="1378560"/>
      </dsp:txXfrm>
    </dsp:sp>
    <dsp:sp modelId="{07EC6A12-D187-4E31-8CBA-E15C8F5D94CC}">
      <dsp:nvSpPr>
        <dsp:cNvPr id="0" name=""/>
        <dsp:cNvSpPr/>
      </dsp:nvSpPr>
      <dsp:spPr>
        <a:xfrm>
          <a:off x="3628471" y="478000"/>
          <a:ext cx="296735" cy="29673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D1E05-EB3B-48AD-B7A4-A442DA247985}">
      <dsp:nvSpPr>
        <dsp:cNvPr id="0" name=""/>
        <dsp:cNvSpPr/>
      </dsp:nvSpPr>
      <dsp:spPr>
        <a:xfrm rot="5400000">
          <a:off x="4452550" y="129834"/>
          <a:ext cx="1046895" cy="174201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896B1-8C1E-451A-9C34-0CD41419E095}">
      <dsp:nvSpPr>
        <dsp:cNvPr id="0" name=""/>
        <dsp:cNvSpPr/>
      </dsp:nvSpPr>
      <dsp:spPr>
        <a:xfrm>
          <a:off x="4277797" y="650320"/>
          <a:ext cx="1572696" cy="137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>
              <a:solidFill>
                <a:srgbClr val="18DBD4"/>
              </a:solidFill>
            </a:rPr>
            <a:t>2016 – 2019 </a:t>
          </a:r>
          <a:r>
            <a:rPr lang="nl-NL" sz="1300" kern="1200" dirty="0" err="1">
              <a:solidFill>
                <a:srgbClr val="18DBD4"/>
              </a:solidFill>
            </a:rPr>
            <a:t>Work</a:t>
          </a:r>
          <a:r>
            <a:rPr lang="nl-NL" sz="1300" kern="1200" dirty="0">
              <a:solidFill>
                <a:srgbClr val="18DBD4"/>
              </a:solidFill>
            </a:rPr>
            <a:t> Automation</a:t>
          </a:r>
          <a:endParaRPr lang="x-none" sz="13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Ticketing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Service Catalog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Word adapter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Release Manager</a:t>
          </a:r>
          <a:endParaRPr lang="x-none" sz="1000" kern="1200" dirty="0">
            <a:solidFill>
              <a:srgbClr val="18DBD4"/>
            </a:solidFill>
          </a:endParaRPr>
        </a:p>
      </dsp:txBody>
      <dsp:txXfrm>
        <a:off x="4277797" y="650320"/>
        <a:ext cx="1572696" cy="1378560"/>
      </dsp:txXfrm>
    </dsp:sp>
    <dsp:sp modelId="{6BACDD61-C0C6-4F6A-B11A-D4B1BA816459}">
      <dsp:nvSpPr>
        <dsp:cNvPr id="0" name=""/>
        <dsp:cNvSpPr/>
      </dsp:nvSpPr>
      <dsp:spPr>
        <a:xfrm>
          <a:off x="5553758" y="1585"/>
          <a:ext cx="296735" cy="29673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458AA-01A0-46E7-ADB4-11FB6B7DE337}">
      <dsp:nvSpPr>
        <dsp:cNvPr id="0" name=""/>
        <dsp:cNvSpPr/>
      </dsp:nvSpPr>
      <dsp:spPr>
        <a:xfrm rot="5400000">
          <a:off x="6377837" y="-346579"/>
          <a:ext cx="1046895" cy="174201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D5C9D-6FCE-41E0-93A3-0EA54AAC677B}">
      <dsp:nvSpPr>
        <dsp:cNvPr id="0" name=""/>
        <dsp:cNvSpPr/>
      </dsp:nvSpPr>
      <dsp:spPr>
        <a:xfrm>
          <a:off x="6203085" y="173905"/>
          <a:ext cx="1572696" cy="137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>
              <a:solidFill>
                <a:srgbClr val="18DBD4"/>
              </a:solidFill>
            </a:rPr>
            <a:t>2019-2021 </a:t>
          </a:r>
          <a:r>
            <a:rPr lang="nl-NL" sz="1300" kern="1200" dirty="0" err="1">
              <a:solidFill>
                <a:srgbClr val="18DBD4"/>
              </a:solidFill>
            </a:rPr>
            <a:t>Future</a:t>
          </a:r>
          <a:endParaRPr lang="x-none" sz="13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Move apps to the cloud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000" kern="1200" dirty="0" err="1">
              <a:solidFill>
                <a:srgbClr val="18DBD4"/>
              </a:solidFill>
            </a:rPr>
            <a:t>Innovative</a:t>
          </a:r>
          <a:r>
            <a:rPr lang="nl-NL" sz="1000" kern="1200" dirty="0">
              <a:solidFill>
                <a:srgbClr val="18DBD4"/>
              </a:solidFill>
            </a:rPr>
            <a:t> new apps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Governance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UX</a:t>
          </a:r>
          <a:endParaRPr lang="x-none" sz="1000" kern="1200" dirty="0">
            <a:solidFill>
              <a:srgbClr val="18DBD4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solidFill>
                <a:srgbClr val="18DBD4"/>
              </a:solidFill>
            </a:rPr>
            <a:t>Surfing the wave of Digital transformation</a:t>
          </a:r>
          <a:endParaRPr lang="x-none" sz="1000" kern="1200" dirty="0">
            <a:solidFill>
              <a:srgbClr val="18DBD4"/>
            </a:solidFill>
          </a:endParaRPr>
        </a:p>
      </dsp:txBody>
      <dsp:txXfrm>
        <a:off x="6203085" y="173905"/>
        <a:ext cx="1572696" cy="1378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6073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516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877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157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475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832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4476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373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473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1964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855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82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575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47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8395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3176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321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650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8854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599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07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147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42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035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493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08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1282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471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3494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329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6701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32152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3285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659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3323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4783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6754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5450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766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4515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5431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Although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importance</a:t>
            </a:r>
            <a:r>
              <a:rPr lang="nl-NL" dirty="0">
                <a:solidFill>
                  <a:schemeClr val="bg1"/>
                </a:solidFill>
              </a:rPr>
              <a:t> of matching </a:t>
            </a:r>
            <a:r>
              <a:rPr lang="nl-NL" dirty="0" err="1">
                <a:solidFill>
                  <a:schemeClr val="bg1"/>
                </a:solidFill>
              </a:rPr>
              <a:t>demand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delivery is </a:t>
            </a:r>
            <a:r>
              <a:rPr lang="nl-NL" dirty="0" err="1">
                <a:solidFill>
                  <a:schemeClr val="bg1"/>
                </a:solidFill>
              </a:rPr>
              <a:t>obvious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many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organizations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still</a:t>
            </a:r>
            <a:r>
              <a:rPr lang="nl-NL" dirty="0">
                <a:solidFill>
                  <a:schemeClr val="bg1"/>
                </a:solidFill>
              </a:rPr>
              <a:t> have </a:t>
            </a:r>
            <a:r>
              <a:rPr lang="nl-NL" dirty="0" err="1">
                <a:solidFill>
                  <a:schemeClr val="bg1"/>
                </a:solidFill>
              </a:rPr>
              <a:t>trouble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getting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right information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decision</a:t>
            </a:r>
            <a:r>
              <a:rPr lang="nl-NL" dirty="0">
                <a:solidFill>
                  <a:schemeClr val="bg1"/>
                </a:solidFill>
              </a:rPr>
              <a:t> makers </a:t>
            </a:r>
            <a:r>
              <a:rPr lang="nl-NL" dirty="0" err="1">
                <a:solidFill>
                  <a:schemeClr val="bg1"/>
                </a:solidFill>
              </a:rPr>
              <a:t>involved</a:t>
            </a:r>
            <a:r>
              <a:rPr lang="nl-NL" dirty="0">
                <a:solidFill>
                  <a:schemeClr val="bg1"/>
                </a:solidFill>
              </a:rPr>
              <a:t>. </a:t>
            </a:r>
          </a:p>
          <a:p>
            <a:r>
              <a:rPr lang="nl-NL" dirty="0">
                <a:solidFill>
                  <a:schemeClr val="bg1"/>
                </a:solidFill>
              </a:rPr>
              <a:t>At Delivery side, </a:t>
            </a:r>
            <a:r>
              <a:rPr lang="nl-NL" dirty="0" err="1">
                <a:solidFill>
                  <a:schemeClr val="bg1"/>
                </a:solidFill>
              </a:rPr>
              <a:t>reporting</a:t>
            </a:r>
            <a:r>
              <a:rPr lang="nl-NL" dirty="0">
                <a:solidFill>
                  <a:schemeClr val="bg1"/>
                </a:solidFill>
              </a:rPr>
              <a:t> is </a:t>
            </a:r>
            <a:r>
              <a:rPr lang="nl-NL" dirty="0" err="1">
                <a:solidFill>
                  <a:schemeClr val="bg1"/>
                </a:solidFill>
              </a:rPr>
              <a:t>rarely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based</a:t>
            </a:r>
            <a:r>
              <a:rPr lang="nl-NL" dirty="0">
                <a:solidFill>
                  <a:schemeClr val="bg1"/>
                </a:solidFill>
              </a:rPr>
              <a:t> on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business </a:t>
            </a:r>
            <a:r>
              <a:rPr lang="nl-NL" dirty="0" err="1">
                <a:solidFill>
                  <a:schemeClr val="bg1"/>
                </a:solidFill>
              </a:rPr>
              <a:t>value</a:t>
            </a:r>
            <a:r>
              <a:rPr lang="nl-NL" dirty="0">
                <a:solidFill>
                  <a:schemeClr val="bg1"/>
                </a:solidFill>
              </a:rPr>
              <a:t> of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provided</a:t>
            </a:r>
            <a:r>
              <a:rPr lang="nl-NL" dirty="0">
                <a:solidFill>
                  <a:schemeClr val="bg1"/>
                </a:solidFill>
              </a:rPr>
              <a:t> services,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often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technology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oriented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Costs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associated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services </a:t>
            </a:r>
            <a:r>
              <a:rPr lang="nl-NL" dirty="0" err="1">
                <a:solidFill>
                  <a:schemeClr val="bg1"/>
                </a:solidFill>
              </a:rPr>
              <a:t>can’t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justified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properly</a:t>
            </a:r>
            <a:r>
              <a:rPr lang="nl-NL" dirty="0">
                <a:solidFill>
                  <a:schemeClr val="bg1"/>
                </a:solidFill>
              </a:rPr>
              <a:t> as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link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demand</a:t>
            </a:r>
            <a:r>
              <a:rPr lang="nl-NL" dirty="0">
                <a:solidFill>
                  <a:schemeClr val="bg1"/>
                </a:solidFill>
              </a:rPr>
              <a:t> management is </a:t>
            </a:r>
            <a:r>
              <a:rPr lang="nl-NL" dirty="0" err="1">
                <a:solidFill>
                  <a:schemeClr val="bg1"/>
                </a:solidFill>
              </a:rPr>
              <a:t>not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clear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Knowing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who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involved</a:t>
            </a:r>
            <a:r>
              <a:rPr lang="nl-NL" dirty="0">
                <a:solidFill>
                  <a:schemeClr val="bg1"/>
                </a:solidFill>
              </a:rPr>
              <a:t> in service </a:t>
            </a:r>
            <a:r>
              <a:rPr lang="nl-NL" dirty="0" err="1">
                <a:solidFill>
                  <a:schemeClr val="bg1"/>
                </a:solidFill>
              </a:rPr>
              <a:t>chains</a:t>
            </a:r>
            <a:r>
              <a:rPr lang="nl-NL" dirty="0">
                <a:solidFill>
                  <a:schemeClr val="bg1"/>
                </a:solidFill>
              </a:rPr>
              <a:t> , </a:t>
            </a:r>
            <a:r>
              <a:rPr lang="nl-NL" dirty="0" err="1">
                <a:solidFill>
                  <a:schemeClr val="bg1"/>
                </a:solidFill>
              </a:rPr>
              <a:t>under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which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conditions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isn’t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always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available</a:t>
            </a:r>
            <a:r>
              <a:rPr lang="nl-NL" dirty="0">
                <a:solidFill>
                  <a:schemeClr val="bg1"/>
                </a:solidFill>
              </a:rPr>
              <a:t> as </a:t>
            </a:r>
            <a:r>
              <a:rPr lang="nl-NL" dirty="0" err="1">
                <a:solidFill>
                  <a:schemeClr val="bg1"/>
                </a:solidFill>
              </a:rPr>
              <a:t>desired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If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existing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service </a:t>
            </a:r>
            <a:r>
              <a:rPr lang="nl-NL" dirty="0" err="1">
                <a:solidFill>
                  <a:schemeClr val="bg1"/>
                </a:solidFill>
              </a:rPr>
              <a:t>catalog</a:t>
            </a:r>
            <a:r>
              <a:rPr lang="nl-NL" dirty="0">
                <a:solidFill>
                  <a:schemeClr val="bg1"/>
                </a:solidFill>
              </a:rPr>
              <a:t> is a </a:t>
            </a:r>
            <a:r>
              <a:rPr lang="nl-NL" dirty="0" err="1">
                <a:solidFill>
                  <a:schemeClr val="bg1"/>
                </a:solidFill>
              </a:rPr>
              <a:t>dusty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text</a:t>
            </a:r>
            <a:r>
              <a:rPr lang="nl-NL" dirty="0">
                <a:solidFill>
                  <a:schemeClr val="bg1"/>
                </a:solidFill>
              </a:rPr>
              <a:t> file </a:t>
            </a:r>
            <a:r>
              <a:rPr lang="nl-NL" dirty="0" err="1">
                <a:solidFill>
                  <a:schemeClr val="bg1"/>
                </a:solidFill>
              </a:rPr>
              <a:t>containing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outdated</a:t>
            </a:r>
            <a:r>
              <a:rPr lang="nl-NL" dirty="0">
                <a:solidFill>
                  <a:schemeClr val="bg1"/>
                </a:solidFill>
              </a:rPr>
              <a:t> information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is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not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easily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accessible</a:t>
            </a:r>
            <a:r>
              <a:rPr lang="nl-NL" baseline="0" dirty="0">
                <a:solidFill>
                  <a:schemeClr val="bg1"/>
                </a:solidFill>
              </a:rPr>
              <a:t>.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From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perspective</a:t>
            </a:r>
            <a:r>
              <a:rPr lang="nl-NL" dirty="0">
                <a:solidFill>
                  <a:schemeClr val="bg1"/>
                </a:solidFill>
              </a:rPr>
              <a:t> of </a:t>
            </a:r>
            <a:r>
              <a:rPr lang="nl-NL" dirty="0" err="1">
                <a:solidFill>
                  <a:schemeClr val="bg1"/>
                </a:solidFill>
              </a:rPr>
              <a:t>demand</a:t>
            </a:r>
            <a:r>
              <a:rPr lang="nl-NL" dirty="0">
                <a:solidFill>
                  <a:schemeClr val="bg1"/>
                </a:solidFill>
              </a:rPr>
              <a:t> management, </a:t>
            </a:r>
            <a:r>
              <a:rPr lang="nl-NL" dirty="0" err="1">
                <a:solidFill>
                  <a:schemeClr val="bg1"/>
                </a:solidFill>
              </a:rPr>
              <a:t>people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often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not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aware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how</a:t>
            </a:r>
            <a:r>
              <a:rPr lang="nl-NL" dirty="0">
                <a:solidFill>
                  <a:schemeClr val="bg1"/>
                </a:solidFill>
              </a:rPr>
              <a:t> IT systems are </a:t>
            </a:r>
            <a:r>
              <a:rPr lang="nl-NL" dirty="0" err="1">
                <a:solidFill>
                  <a:schemeClr val="bg1"/>
                </a:solidFill>
              </a:rPr>
              <a:t>organized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why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they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so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expensive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how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perform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Which</a:t>
            </a:r>
            <a:r>
              <a:rPr lang="nl-NL" dirty="0">
                <a:solidFill>
                  <a:schemeClr val="bg1"/>
                </a:solidFill>
              </a:rPr>
              <a:t> services are </a:t>
            </a:r>
            <a:r>
              <a:rPr lang="nl-NL" dirty="0" err="1">
                <a:solidFill>
                  <a:schemeClr val="bg1"/>
                </a:solidFill>
              </a:rPr>
              <a:t>required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keep </a:t>
            </a:r>
            <a:r>
              <a:rPr lang="nl-NL" dirty="0" err="1">
                <a:solidFill>
                  <a:schemeClr val="bg1"/>
                </a:solidFill>
              </a:rPr>
              <a:t>critical</a:t>
            </a:r>
            <a:r>
              <a:rPr lang="nl-NL" dirty="0">
                <a:solidFill>
                  <a:schemeClr val="bg1"/>
                </a:solidFill>
              </a:rPr>
              <a:t> business </a:t>
            </a:r>
            <a:r>
              <a:rPr lang="nl-NL" dirty="0" err="1">
                <a:solidFill>
                  <a:schemeClr val="bg1"/>
                </a:solidFill>
              </a:rPr>
              <a:t>processes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alive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and</a:t>
            </a:r>
            <a:r>
              <a:rPr lang="nl-NL" baseline="0" dirty="0">
                <a:solidFill>
                  <a:schemeClr val="bg1"/>
                </a:solidFill>
              </a:rPr>
              <a:t> do </a:t>
            </a:r>
            <a:r>
              <a:rPr lang="nl-NL" baseline="0" dirty="0" err="1">
                <a:solidFill>
                  <a:schemeClr val="bg1"/>
                </a:solidFill>
              </a:rPr>
              <a:t>they</a:t>
            </a:r>
            <a:r>
              <a:rPr lang="nl-NL" baseline="0" dirty="0">
                <a:solidFill>
                  <a:schemeClr val="bg1"/>
                </a:solidFill>
              </a:rPr>
              <a:t> have </a:t>
            </a:r>
            <a:r>
              <a:rPr lang="nl-NL" baseline="0" dirty="0" err="1">
                <a:solidFill>
                  <a:schemeClr val="bg1"/>
                </a:solidFill>
              </a:rPr>
              <a:t>the</a:t>
            </a:r>
            <a:r>
              <a:rPr lang="nl-NL" baseline="0" dirty="0">
                <a:solidFill>
                  <a:schemeClr val="bg1"/>
                </a:solidFill>
              </a:rPr>
              <a:t> right service level </a:t>
            </a:r>
            <a:r>
              <a:rPr lang="nl-NL" baseline="0" dirty="0" err="1">
                <a:solidFill>
                  <a:schemeClr val="bg1"/>
                </a:solidFill>
              </a:rPr>
              <a:t>for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that</a:t>
            </a:r>
            <a:r>
              <a:rPr lang="nl-NL" baseline="0" dirty="0">
                <a:solidFill>
                  <a:schemeClr val="bg1"/>
                </a:solidFill>
              </a:rPr>
              <a:t>?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Another</a:t>
            </a:r>
            <a:r>
              <a:rPr lang="nl-NL" dirty="0">
                <a:solidFill>
                  <a:schemeClr val="bg1"/>
                </a:solidFill>
              </a:rPr>
              <a:t> aspect </a:t>
            </a:r>
            <a:r>
              <a:rPr lang="nl-NL" dirty="0" err="1">
                <a:solidFill>
                  <a:schemeClr val="bg1"/>
                </a:solidFill>
              </a:rPr>
              <a:t>that</a:t>
            </a:r>
            <a:r>
              <a:rPr lang="nl-NL" dirty="0">
                <a:solidFill>
                  <a:schemeClr val="bg1"/>
                </a:solidFill>
              </a:rPr>
              <a:t> is </a:t>
            </a:r>
            <a:r>
              <a:rPr lang="nl-NL" dirty="0" err="1">
                <a:solidFill>
                  <a:schemeClr val="bg1"/>
                </a:solidFill>
              </a:rPr>
              <a:t>seen</a:t>
            </a:r>
            <a:r>
              <a:rPr lang="nl-NL" dirty="0">
                <a:solidFill>
                  <a:schemeClr val="bg1"/>
                </a:solidFill>
              </a:rPr>
              <a:t> as a </a:t>
            </a:r>
            <a:r>
              <a:rPr lang="nl-NL" dirty="0" err="1">
                <a:solidFill>
                  <a:schemeClr val="bg1"/>
                </a:solidFill>
              </a:rPr>
              <a:t>result</a:t>
            </a:r>
            <a:r>
              <a:rPr lang="nl-NL" dirty="0">
                <a:solidFill>
                  <a:schemeClr val="bg1"/>
                </a:solidFill>
              </a:rPr>
              <a:t> of new </a:t>
            </a:r>
            <a:r>
              <a:rPr lang="nl-NL" dirty="0" err="1">
                <a:solidFill>
                  <a:schemeClr val="bg1"/>
                </a:solidFill>
              </a:rPr>
              <a:t>cloud</a:t>
            </a:r>
            <a:r>
              <a:rPr lang="nl-NL" dirty="0">
                <a:solidFill>
                  <a:schemeClr val="bg1"/>
                </a:solidFill>
              </a:rPr>
              <a:t> services is </a:t>
            </a:r>
            <a:r>
              <a:rPr lang="nl-NL" dirty="0" err="1">
                <a:solidFill>
                  <a:schemeClr val="bg1"/>
                </a:solidFill>
              </a:rPr>
              <a:t>shadow</a:t>
            </a:r>
            <a:r>
              <a:rPr lang="nl-NL" dirty="0">
                <a:solidFill>
                  <a:schemeClr val="bg1"/>
                </a:solidFill>
              </a:rPr>
              <a:t> IT. Business users contract </a:t>
            </a:r>
            <a:r>
              <a:rPr lang="nl-NL" dirty="0" err="1">
                <a:solidFill>
                  <a:schemeClr val="bg1"/>
                </a:solidFill>
              </a:rPr>
              <a:t>cloud</a:t>
            </a:r>
            <a:r>
              <a:rPr lang="nl-NL" dirty="0">
                <a:solidFill>
                  <a:schemeClr val="bg1"/>
                </a:solidFill>
              </a:rPr>
              <a:t> service providers </a:t>
            </a:r>
            <a:r>
              <a:rPr lang="nl-NL" dirty="0" err="1">
                <a:solidFill>
                  <a:schemeClr val="bg1"/>
                </a:solidFill>
              </a:rPr>
              <a:t>directly</a:t>
            </a:r>
            <a:r>
              <a:rPr lang="nl-NL" dirty="0">
                <a:solidFill>
                  <a:schemeClr val="bg1"/>
                </a:solidFill>
              </a:rPr>
              <a:t>, without </a:t>
            </a:r>
            <a:r>
              <a:rPr lang="nl-NL" dirty="0" err="1">
                <a:solidFill>
                  <a:schemeClr val="bg1"/>
                </a:solidFill>
              </a:rPr>
              <a:t>involving</a:t>
            </a:r>
            <a:r>
              <a:rPr lang="nl-NL" dirty="0">
                <a:solidFill>
                  <a:schemeClr val="bg1"/>
                </a:solidFill>
              </a:rPr>
              <a:t> IT. </a:t>
            </a:r>
            <a:r>
              <a:rPr lang="nl-NL" dirty="0" err="1">
                <a:solidFill>
                  <a:schemeClr val="bg1"/>
                </a:solidFill>
              </a:rPr>
              <a:t>Competitors</a:t>
            </a:r>
            <a:r>
              <a:rPr lang="nl-NL" dirty="0">
                <a:solidFill>
                  <a:schemeClr val="bg1"/>
                </a:solidFill>
              </a:rPr>
              <a:t> or </a:t>
            </a:r>
            <a:r>
              <a:rPr lang="nl-NL" dirty="0" err="1">
                <a:solidFill>
                  <a:schemeClr val="bg1"/>
                </a:solidFill>
              </a:rPr>
              <a:t>innovation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create</a:t>
            </a:r>
            <a:r>
              <a:rPr lang="nl-NL" dirty="0">
                <a:solidFill>
                  <a:schemeClr val="bg1"/>
                </a:solidFill>
              </a:rPr>
              <a:t> new </a:t>
            </a:r>
            <a:r>
              <a:rPr lang="nl-NL" dirty="0" err="1">
                <a:solidFill>
                  <a:schemeClr val="bg1"/>
                </a:solidFill>
              </a:rPr>
              <a:t>demands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new </a:t>
            </a:r>
            <a:r>
              <a:rPr lang="nl-NL" dirty="0" err="1">
                <a:solidFill>
                  <a:schemeClr val="bg1"/>
                </a:solidFill>
              </a:rPr>
              <a:t>technologies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should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adopted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how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easily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can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this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done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requested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51E05-EF22-44B6-BB81-FFCA2FCA68F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323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Now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is </a:t>
            </a:r>
            <a:r>
              <a:rPr lang="nl-NL" dirty="0" err="1">
                <a:solidFill>
                  <a:schemeClr val="bg1"/>
                </a:solidFill>
              </a:rPr>
              <a:t>causing</a:t>
            </a:r>
            <a:r>
              <a:rPr lang="nl-NL" dirty="0">
                <a:solidFill>
                  <a:schemeClr val="bg1"/>
                </a:solidFill>
              </a:rPr>
              <a:t> these issues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how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can</a:t>
            </a:r>
            <a:r>
              <a:rPr lang="nl-NL" dirty="0">
                <a:solidFill>
                  <a:schemeClr val="bg1"/>
                </a:solidFill>
              </a:rPr>
              <a:t> we deal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them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Looking</a:t>
            </a:r>
            <a:r>
              <a:rPr lang="nl-NL" dirty="0">
                <a:solidFill>
                  <a:schemeClr val="bg1"/>
                </a:solidFill>
              </a:rPr>
              <a:t> at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current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toolset</a:t>
            </a:r>
            <a:r>
              <a:rPr lang="nl-NL" dirty="0">
                <a:solidFill>
                  <a:schemeClr val="bg1"/>
                </a:solidFill>
              </a:rPr>
              <a:t> of IT </a:t>
            </a:r>
            <a:r>
              <a:rPr lang="nl-NL" dirty="0" err="1">
                <a:solidFill>
                  <a:schemeClr val="bg1"/>
                </a:solidFill>
              </a:rPr>
              <a:t>organizations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many</a:t>
            </a:r>
            <a:r>
              <a:rPr lang="nl-NL" dirty="0">
                <a:solidFill>
                  <a:schemeClr val="bg1"/>
                </a:solidFill>
              </a:rPr>
              <a:t> tools </a:t>
            </a:r>
            <a:r>
              <a:rPr lang="nl-NL" dirty="0" err="1">
                <a:solidFill>
                  <a:schemeClr val="bg1"/>
                </a:solidFill>
              </a:rPr>
              <a:t>available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automate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measure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operational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processes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ticketing</a:t>
            </a:r>
            <a:r>
              <a:rPr lang="nl-NL" dirty="0">
                <a:solidFill>
                  <a:schemeClr val="bg1"/>
                </a:solidFill>
              </a:rPr>
              <a:t> tools, </a:t>
            </a:r>
            <a:r>
              <a:rPr lang="nl-NL" dirty="0" err="1">
                <a:solidFill>
                  <a:schemeClr val="bg1"/>
                </a:solidFill>
              </a:rPr>
              <a:t>network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discovery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solutions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identity</a:t>
            </a:r>
            <a:r>
              <a:rPr lang="nl-NL" dirty="0">
                <a:solidFill>
                  <a:schemeClr val="bg1"/>
                </a:solidFill>
              </a:rPr>
              <a:t> management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access control systems,</a:t>
            </a:r>
            <a:r>
              <a:rPr lang="nl-NL" baseline="0" dirty="0">
                <a:solidFill>
                  <a:schemeClr val="bg1"/>
                </a:solidFill>
              </a:rPr>
              <a:t> mobile device management platforms </a:t>
            </a:r>
            <a:r>
              <a:rPr lang="nl-NL" baseline="0" dirty="0" err="1">
                <a:solidFill>
                  <a:schemeClr val="bg1"/>
                </a:solidFill>
              </a:rPr>
              <a:t>and</a:t>
            </a:r>
            <a:r>
              <a:rPr lang="nl-NL" baseline="0" dirty="0">
                <a:solidFill>
                  <a:schemeClr val="bg1"/>
                </a:solidFill>
              </a:rPr>
              <a:t> most of </a:t>
            </a:r>
            <a:r>
              <a:rPr lang="nl-NL" baseline="0" dirty="0" err="1">
                <a:solidFill>
                  <a:schemeClr val="bg1"/>
                </a:solidFill>
              </a:rPr>
              <a:t>them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provide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technical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oriented</a:t>
            </a:r>
            <a:r>
              <a:rPr lang="nl-NL" baseline="0" dirty="0">
                <a:solidFill>
                  <a:schemeClr val="bg1"/>
                </a:solidFill>
              </a:rPr>
              <a:t> reporting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doesn’t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seem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a </a:t>
            </a:r>
            <a:r>
              <a:rPr lang="nl-NL" dirty="0" err="1">
                <a:solidFill>
                  <a:schemeClr val="bg1"/>
                </a:solidFill>
              </a:rPr>
              <a:t>bundling</a:t>
            </a:r>
            <a:r>
              <a:rPr lang="nl-NL" dirty="0">
                <a:solidFill>
                  <a:schemeClr val="bg1"/>
                </a:solidFill>
              </a:rPr>
              <a:t> of </a:t>
            </a:r>
            <a:r>
              <a:rPr lang="nl-NL" dirty="0" err="1">
                <a:solidFill>
                  <a:schemeClr val="bg1"/>
                </a:solidFill>
              </a:rPr>
              <a:t>all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this</a:t>
            </a:r>
            <a:r>
              <a:rPr lang="nl-NL" dirty="0">
                <a:solidFill>
                  <a:schemeClr val="bg1"/>
                </a:solidFill>
              </a:rPr>
              <a:t> data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inform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higher</a:t>
            </a:r>
            <a:r>
              <a:rPr lang="nl-NL" dirty="0">
                <a:solidFill>
                  <a:schemeClr val="bg1"/>
                </a:solidFill>
              </a:rPr>
              <a:t> level management.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51E05-EF22-44B6-BB81-FFCA2FCA68F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570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Now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is </a:t>
            </a:r>
            <a:r>
              <a:rPr lang="nl-NL" dirty="0" err="1">
                <a:solidFill>
                  <a:schemeClr val="bg1"/>
                </a:solidFill>
              </a:rPr>
              <a:t>causing</a:t>
            </a:r>
            <a:r>
              <a:rPr lang="nl-NL" dirty="0">
                <a:solidFill>
                  <a:schemeClr val="bg1"/>
                </a:solidFill>
              </a:rPr>
              <a:t> these issues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how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can</a:t>
            </a:r>
            <a:r>
              <a:rPr lang="nl-NL" dirty="0">
                <a:solidFill>
                  <a:schemeClr val="bg1"/>
                </a:solidFill>
              </a:rPr>
              <a:t> we deal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them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Looking</a:t>
            </a:r>
            <a:r>
              <a:rPr lang="nl-NL" dirty="0">
                <a:solidFill>
                  <a:schemeClr val="bg1"/>
                </a:solidFill>
              </a:rPr>
              <a:t> at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current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toolset</a:t>
            </a:r>
            <a:r>
              <a:rPr lang="nl-NL" dirty="0">
                <a:solidFill>
                  <a:schemeClr val="bg1"/>
                </a:solidFill>
              </a:rPr>
              <a:t> of IT </a:t>
            </a:r>
            <a:r>
              <a:rPr lang="nl-NL" dirty="0" err="1">
                <a:solidFill>
                  <a:schemeClr val="bg1"/>
                </a:solidFill>
              </a:rPr>
              <a:t>organizations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many</a:t>
            </a:r>
            <a:r>
              <a:rPr lang="nl-NL" dirty="0">
                <a:solidFill>
                  <a:schemeClr val="bg1"/>
                </a:solidFill>
              </a:rPr>
              <a:t> tools </a:t>
            </a:r>
            <a:r>
              <a:rPr lang="nl-NL" dirty="0" err="1">
                <a:solidFill>
                  <a:schemeClr val="bg1"/>
                </a:solidFill>
              </a:rPr>
              <a:t>available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automate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measure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operational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processes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ticketing</a:t>
            </a:r>
            <a:r>
              <a:rPr lang="nl-NL" dirty="0">
                <a:solidFill>
                  <a:schemeClr val="bg1"/>
                </a:solidFill>
              </a:rPr>
              <a:t> tools, </a:t>
            </a:r>
            <a:r>
              <a:rPr lang="nl-NL" dirty="0" err="1">
                <a:solidFill>
                  <a:schemeClr val="bg1"/>
                </a:solidFill>
              </a:rPr>
              <a:t>network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discovery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solutions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identity</a:t>
            </a:r>
            <a:r>
              <a:rPr lang="nl-NL" dirty="0">
                <a:solidFill>
                  <a:schemeClr val="bg1"/>
                </a:solidFill>
              </a:rPr>
              <a:t> management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access control systems,</a:t>
            </a:r>
            <a:r>
              <a:rPr lang="nl-NL" baseline="0" dirty="0">
                <a:solidFill>
                  <a:schemeClr val="bg1"/>
                </a:solidFill>
              </a:rPr>
              <a:t> mobile device management platforms </a:t>
            </a:r>
            <a:r>
              <a:rPr lang="nl-NL" baseline="0" dirty="0" err="1">
                <a:solidFill>
                  <a:schemeClr val="bg1"/>
                </a:solidFill>
              </a:rPr>
              <a:t>and</a:t>
            </a:r>
            <a:r>
              <a:rPr lang="nl-NL" baseline="0" dirty="0">
                <a:solidFill>
                  <a:schemeClr val="bg1"/>
                </a:solidFill>
              </a:rPr>
              <a:t> most of </a:t>
            </a:r>
            <a:r>
              <a:rPr lang="nl-NL" baseline="0" dirty="0" err="1">
                <a:solidFill>
                  <a:schemeClr val="bg1"/>
                </a:solidFill>
              </a:rPr>
              <a:t>them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provide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technical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oriented</a:t>
            </a:r>
            <a:r>
              <a:rPr lang="nl-NL" baseline="0" dirty="0">
                <a:solidFill>
                  <a:schemeClr val="bg1"/>
                </a:solidFill>
              </a:rPr>
              <a:t> reporting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doesn’t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seem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a </a:t>
            </a:r>
            <a:r>
              <a:rPr lang="nl-NL" dirty="0" err="1">
                <a:solidFill>
                  <a:schemeClr val="bg1"/>
                </a:solidFill>
              </a:rPr>
              <a:t>bundling</a:t>
            </a:r>
            <a:r>
              <a:rPr lang="nl-NL" dirty="0">
                <a:solidFill>
                  <a:schemeClr val="bg1"/>
                </a:solidFill>
              </a:rPr>
              <a:t> of </a:t>
            </a:r>
            <a:r>
              <a:rPr lang="nl-NL" dirty="0" err="1">
                <a:solidFill>
                  <a:schemeClr val="bg1"/>
                </a:solidFill>
              </a:rPr>
              <a:t>all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this</a:t>
            </a:r>
            <a:r>
              <a:rPr lang="nl-NL" dirty="0">
                <a:solidFill>
                  <a:schemeClr val="bg1"/>
                </a:solidFill>
              </a:rPr>
              <a:t> data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inform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higher</a:t>
            </a:r>
            <a:r>
              <a:rPr lang="nl-NL" dirty="0">
                <a:solidFill>
                  <a:schemeClr val="bg1"/>
                </a:solidFill>
              </a:rPr>
              <a:t> level management.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51E05-EF22-44B6-BB81-FFCA2FCA68F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440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Now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is </a:t>
            </a:r>
            <a:r>
              <a:rPr lang="nl-NL" dirty="0" err="1">
                <a:solidFill>
                  <a:schemeClr val="bg1"/>
                </a:solidFill>
              </a:rPr>
              <a:t>causing</a:t>
            </a:r>
            <a:r>
              <a:rPr lang="nl-NL" dirty="0">
                <a:solidFill>
                  <a:schemeClr val="bg1"/>
                </a:solidFill>
              </a:rPr>
              <a:t> these issues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how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can</a:t>
            </a:r>
            <a:r>
              <a:rPr lang="nl-NL" dirty="0">
                <a:solidFill>
                  <a:schemeClr val="bg1"/>
                </a:solidFill>
              </a:rPr>
              <a:t> we deal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them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Looking</a:t>
            </a:r>
            <a:r>
              <a:rPr lang="nl-NL" dirty="0">
                <a:solidFill>
                  <a:schemeClr val="bg1"/>
                </a:solidFill>
              </a:rPr>
              <a:t> at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current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toolset</a:t>
            </a:r>
            <a:r>
              <a:rPr lang="nl-NL" dirty="0">
                <a:solidFill>
                  <a:schemeClr val="bg1"/>
                </a:solidFill>
              </a:rPr>
              <a:t> of IT </a:t>
            </a:r>
            <a:r>
              <a:rPr lang="nl-NL" dirty="0" err="1">
                <a:solidFill>
                  <a:schemeClr val="bg1"/>
                </a:solidFill>
              </a:rPr>
              <a:t>organizations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many</a:t>
            </a:r>
            <a:r>
              <a:rPr lang="nl-NL" dirty="0">
                <a:solidFill>
                  <a:schemeClr val="bg1"/>
                </a:solidFill>
              </a:rPr>
              <a:t> tools </a:t>
            </a:r>
            <a:r>
              <a:rPr lang="nl-NL" dirty="0" err="1">
                <a:solidFill>
                  <a:schemeClr val="bg1"/>
                </a:solidFill>
              </a:rPr>
              <a:t>available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automate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measure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operational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processes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ticketing</a:t>
            </a:r>
            <a:r>
              <a:rPr lang="nl-NL" dirty="0">
                <a:solidFill>
                  <a:schemeClr val="bg1"/>
                </a:solidFill>
              </a:rPr>
              <a:t> tools, </a:t>
            </a:r>
            <a:r>
              <a:rPr lang="nl-NL" dirty="0" err="1">
                <a:solidFill>
                  <a:schemeClr val="bg1"/>
                </a:solidFill>
              </a:rPr>
              <a:t>network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discovery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solutions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identity</a:t>
            </a:r>
            <a:r>
              <a:rPr lang="nl-NL" dirty="0">
                <a:solidFill>
                  <a:schemeClr val="bg1"/>
                </a:solidFill>
              </a:rPr>
              <a:t> management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access control systems,</a:t>
            </a:r>
            <a:r>
              <a:rPr lang="nl-NL" baseline="0" dirty="0">
                <a:solidFill>
                  <a:schemeClr val="bg1"/>
                </a:solidFill>
              </a:rPr>
              <a:t> mobile device management platforms </a:t>
            </a:r>
            <a:r>
              <a:rPr lang="nl-NL" baseline="0" dirty="0" err="1">
                <a:solidFill>
                  <a:schemeClr val="bg1"/>
                </a:solidFill>
              </a:rPr>
              <a:t>and</a:t>
            </a:r>
            <a:r>
              <a:rPr lang="nl-NL" baseline="0" dirty="0">
                <a:solidFill>
                  <a:schemeClr val="bg1"/>
                </a:solidFill>
              </a:rPr>
              <a:t> most of </a:t>
            </a:r>
            <a:r>
              <a:rPr lang="nl-NL" baseline="0" dirty="0" err="1">
                <a:solidFill>
                  <a:schemeClr val="bg1"/>
                </a:solidFill>
              </a:rPr>
              <a:t>them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provide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technical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oriented</a:t>
            </a:r>
            <a:r>
              <a:rPr lang="nl-NL" baseline="0" dirty="0">
                <a:solidFill>
                  <a:schemeClr val="bg1"/>
                </a:solidFill>
              </a:rPr>
              <a:t> reporting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doesn’t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seem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a </a:t>
            </a:r>
            <a:r>
              <a:rPr lang="nl-NL" dirty="0" err="1">
                <a:solidFill>
                  <a:schemeClr val="bg1"/>
                </a:solidFill>
              </a:rPr>
              <a:t>bundling</a:t>
            </a:r>
            <a:r>
              <a:rPr lang="nl-NL" dirty="0">
                <a:solidFill>
                  <a:schemeClr val="bg1"/>
                </a:solidFill>
              </a:rPr>
              <a:t> of </a:t>
            </a:r>
            <a:r>
              <a:rPr lang="nl-NL" dirty="0" err="1">
                <a:solidFill>
                  <a:schemeClr val="bg1"/>
                </a:solidFill>
              </a:rPr>
              <a:t>all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this</a:t>
            </a:r>
            <a:r>
              <a:rPr lang="nl-NL" dirty="0">
                <a:solidFill>
                  <a:schemeClr val="bg1"/>
                </a:solidFill>
              </a:rPr>
              <a:t> data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inform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higher</a:t>
            </a:r>
            <a:r>
              <a:rPr lang="nl-NL" dirty="0">
                <a:solidFill>
                  <a:schemeClr val="bg1"/>
                </a:solidFill>
              </a:rPr>
              <a:t> level management.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51E05-EF22-44B6-BB81-FFCA2FCA68F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55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02024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Now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is </a:t>
            </a:r>
            <a:r>
              <a:rPr lang="nl-NL" dirty="0" err="1">
                <a:solidFill>
                  <a:schemeClr val="bg1"/>
                </a:solidFill>
              </a:rPr>
              <a:t>causing</a:t>
            </a:r>
            <a:r>
              <a:rPr lang="nl-NL" dirty="0">
                <a:solidFill>
                  <a:schemeClr val="bg1"/>
                </a:solidFill>
              </a:rPr>
              <a:t> these issues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how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can</a:t>
            </a:r>
            <a:r>
              <a:rPr lang="nl-NL" dirty="0">
                <a:solidFill>
                  <a:schemeClr val="bg1"/>
                </a:solidFill>
              </a:rPr>
              <a:t> we deal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them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Looking</a:t>
            </a:r>
            <a:r>
              <a:rPr lang="nl-NL" dirty="0">
                <a:solidFill>
                  <a:schemeClr val="bg1"/>
                </a:solidFill>
              </a:rPr>
              <a:t> at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current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toolset</a:t>
            </a:r>
            <a:r>
              <a:rPr lang="nl-NL" dirty="0">
                <a:solidFill>
                  <a:schemeClr val="bg1"/>
                </a:solidFill>
              </a:rPr>
              <a:t> of IT </a:t>
            </a:r>
            <a:r>
              <a:rPr lang="nl-NL" dirty="0" err="1">
                <a:solidFill>
                  <a:schemeClr val="bg1"/>
                </a:solidFill>
              </a:rPr>
              <a:t>organizations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many</a:t>
            </a:r>
            <a:r>
              <a:rPr lang="nl-NL" dirty="0">
                <a:solidFill>
                  <a:schemeClr val="bg1"/>
                </a:solidFill>
              </a:rPr>
              <a:t> tools </a:t>
            </a:r>
            <a:r>
              <a:rPr lang="nl-NL" dirty="0" err="1">
                <a:solidFill>
                  <a:schemeClr val="bg1"/>
                </a:solidFill>
              </a:rPr>
              <a:t>available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automate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measure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operational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processes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ticketing</a:t>
            </a:r>
            <a:r>
              <a:rPr lang="nl-NL" dirty="0">
                <a:solidFill>
                  <a:schemeClr val="bg1"/>
                </a:solidFill>
              </a:rPr>
              <a:t> tools, </a:t>
            </a:r>
            <a:r>
              <a:rPr lang="nl-NL" dirty="0" err="1">
                <a:solidFill>
                  <a:schemeClr val="bg1"/>
                </a:solidFill>
              </a:rPr>
              <a:t>network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discovery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solutions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identity</a:t>
            </a:r>
            <a:r>
              <a:rPr lang="nl-NL" dirty="0">
                <a:solidFill>
                  <a:schemeClr val="bg1"/>
                </a:solidFill>
              </a:rPr>
              <a:t> management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access control systems,</a:t>
            </a:r>
            <a:r>
              <a:rPr lang="nl-NL" baseline="0" dirty="0">
                <a:solidFill>
                  <a:schemeClr val="bg1"/>
                </a:solidFill>
              </a:rPr>
              <a:t> mobile device management platforms </a:t>
            </a:r>
            <a:r>
              <a:rPr lang="nl-NL" baseline="0" dirty="0" err="1">
                <a:solidFill>
                  <a:schemeClr val="bg1"/>
                </a:solidFill>
              </a:rPr>
              <a:t>and</a:t>
            </a:r>
            <a:r>
              <a:rPr lang="nl-NL" baseline="0" dirty="0">
                <a:solidFill>
                  <a:schemeClr val="bg1"/>
                </a:solidFill>
              </a:rPr>
              <a:t> most of </a:t>
            </a:r>
            <a:r>
              <a:rPr lang="nl-NL" baseline="0" dirty="0" err="1">
                <a:solidFill>
                  <a:schemeClr val="bg1"/>
                </a:solidFill>
              </a:rPr>
              <a:t>them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provide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technical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oriented</a:t>
            </a:r>
            <a:r>
              <a:rPr lang="nl-NL" baseline="0" dirty="0">
                <a:solidFill>
                  <a:schemeClr val="bg1"/>
                </a:solidFill>
              </a:rPr>
              <a:t> reporting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doesn’t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seem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a </a:t>
            </a:r>
            <a:r>
              <a:rPr lang="nl-NL" dirty="0" err="1">
                <a:solidFill>
                  <a:schemeClr val="bg1"/>
                </a:solidFill>
              </a:rPr>
              <a:t>bundling</a:t>
            </a:r>
            <a:r>
              <a:rPr lang="nl-NL" dirty="0">
                <a:solidFill>
                  <a:schemeClr val="bg1"/>
                </a:solidFill>
              </a:rPr>
              <a:t> of </a:t>
            </a:r>
            <a:r>
              <a:rPr lang="nl-NL" dirty="0" err="1">
                <a:solidFill>
                  <a:schemeClr val="bg1"/>
                </a:solidFill>
              </a:rPr>
              <a:t>all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this</a:t>
            </a:r>
            <a:r>
              <a:rPr lang="nl-NL" dirty="0">
                <a:solidFill>
                  <a:schemeClr val="bg1"/>
                </a:solidFill>
              </a:rPr>
              <a:t> data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inform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higher</a:t>
            </a:r>
            <a:r>
              <a:rPr lang="nl-NL" dirty="0">
                <a:solidFill>
                  <a:schemeClr val="bg1"/>
                </a:solidFill>
              </a:rPr>
              <a:t> level management.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51E05-EF22-44B6-BB81-FFCA2FCA68F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491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bg1"/>
                </a:solidFill>
              </a:rPr>
              <a:t>Now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is </a:t>
            </a:r>
            <a:r>
              <a:rPr lang="nl-NL" dirty="0" err="1">
                <a:solidFill>
                  <a:schemeClr val="bg1"/>
                </a:solidFill>
              </a:rPr>
              <a:t>causing</a:t>
            </a:r>
            <a:r>
              <a:rPr lang="nl-NL" dirty="0">
                <a:solidFill>
                  <a:schemeClr val="bg1"/>
                </a:solidFill>
              </a:rPr>
              <a:t> these issues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how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can</a:t>
            </a:r>
            <a:r>
              <a:rPr lang="nl-NL" dirty="0">
                <a:solidFill>
                  <a:schemeClr val="bg1"/>
                </a:solidFill>
              </a:rPr>
              <a:t> we deal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them</a:t>
            </a:r>
            <a:r>
              <a:rPr lang="nl-NL" dirty="0">
                <a:solidFill>
                  <a:schemeClr val="bg1"/>
                </a:solidFill>
              </a:rPr>
              <a:t>.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Looking</a:t>
            </a:r>
            <a:r>
              <a:rPr lang="nl-NL" dirty="0">
                <a:solidFill>
                  <a:schemeClr val="bg1"/>
                </a:solidFill>
              </a:rPr>
              <a:t> at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current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toolset</a:t>
            </a:r>
            <a:r>
              <a:rPr lang="nl-NL" dirty="0">
                <a:solidFill>
                  <a:schemeClr val="bg1"/>
                </a:solidFill>
              </a:rPr>
              <a:t> of IT </a:t>
            </a:r>
            <a:r>
              <a:rPr lang="nl-NL" dirty="0" err="1">
                <a:solidFill>
                  <a:schemeClr val="bg1"/>
                </a:solidFill>
              </a:rPr>
              <a:t>organizations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many</a:t>
            </a:r>
            <a:r>
              <a:rPr lang="nl-NL" dirty="0">
                <a:solidFill>
                  <a:schemeClr val="bg1"/>
                </a:solidFill>
              </a:rPr>
              <a:t> tools </a:t>
            </a:r>
            <a:r>
              <a:rPr lang="nl-NL" dirty="0" err="1">
                <a:solidFill>
                  <a:schemeClr val="bg1"/>
                </a:solidFill>
              </a:rPr>
              <a:t>available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automate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measure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operational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processes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are </a:t>
            </a:r>
            <a:r>
              <a:rPr lang="nl-NL" dirty="0" err="1">
                <a:solidFill>
                  <a:schemeClr val="bg1"/>
                </a:solidFill>
              </a:rPr>
              <a:t>ticketing</a:t>
            </a:r>
            <a:r>
              <a:rPr lang="nl-NL" dirty="0">
                <a:solidFill>
                  <a:schemeClr val="bg1"/>
                </a:solidFill>
              </a:rPr>
              <a:t> tools, </a:t>
            </a:r>
            <a:r>
              <a:rPr lang="nl-NL" dirty="0" err="1">
                <a:solidFill>
                  <a:schemeClr val="bg1"/>
                </a:solidFill>
              </a:rPr>
              <a:t>network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discovery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solutions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identity</a:t>
            </a:r>
            <a:r>
              <a:rPr lang="nl-NL" dirty="0">
                <a:solidFill>
                  <a:schemeClr val="bg1"/>
                </a:solidFill>
              </a:rPr>
              <a:t> management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access control systems,</a:t>
            </a:r>
            <a:r>
              <a:rPr lang="nl-NL" baseline="0" dirty="0">
                <a:solidFill>
                  <a:schemeClr val="bg1"/>
                </a:solidFill>
              </a:rPr>
              <a:t> mobile device management platforms </a:t>
            </a:r>
            <a:r>
              <a:rPr lang="nl-NL" baseline="0" dirty="0" err="1">
                <a:solidFill>
                  <a:schemeClr val="bg1"/>
                </a:solidFill>
              </a:rPr>
              <a:t>and</a:t>
            </a:r>
            <a:r>
              <a:rPr lang="nl-NL" baseline="0" dirty="0">
                <a:solidFill>
                  <a:schemeClr val="bg1"/>
                </a:solidFill>
              </a:rPr>
              <a:t> most of </a:t>
            </a:r>
            <a:r>
              <a:rPr lang="nl-NL" baseline="0" dirty="0" err="1">
                <a:solidFill>
                  <a:schemeClr val="bg1"/>
                </a:solidFill>
              </a:rPr>
              <a:t>them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provide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technical</a:t>
            </a:r>
            <a:r>
              <a:rPr lang="nl-NL" baseline="0" dirty="0">
                <a:solidFill>
                  <a:schemeClr val="bg1"/>
                </a:solidFill>
              </a:rPr>
              <a:t> </a:t>
            </a:r>
            <a:r>
              <a:rPr lang="nl-NL" baseline="0" dirty="0" err="1">
                <a:solidFill>
                  <a:schemeClr val="bg1"/>
                </a:solidFill>
              </a:rPr>
              <a:t>oriented</a:t>
            </a:r>
            <a:r>
              <a:rPr lang="nl-NL" baseline="0" dirty="0">
                <a:solidFill>
                  <a:schemeClr val="bg1"/>
                </a:solidFill>
              </a:rPr>
              <a:t> reporting</a:t>
            </a:r>
            <a:r>
              <a:rPr lang="nl-NL" dirty="0">
                <a:solidFill>
                  <a:schemeClr val="bg1"/>
                </a:solidFill>
              </a:rPr>
              <a:t>. </a:t>
            </a:r>
            <a:r>
              <a:rPr lang="nl-NL" dirty="0" err="1">
                <a:solidFill>
                  <a:schemeClr val="bg1"/>
                </a:solidFill>
              </a:rPr>
              <a:t>There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doesn’t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seem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a </a:t>
            </a:r>
            <a:r>
              <a:rPr lang="nl-NL" dirty="0" err="1">
                <a:solidFill>
                  <a:schemeClr val="bg1"/>
                </a:solidFill>
              </a:rPr>
              <a:t>bundling</a:t>
            </a:r>
            <a:r>
              <a:rPr lang="nl-NL" dirty="0">
                <a:solidFill>
                  <a:schemeClr val="bg1"/>
                </a:solidFill>
              </a:rPr>
              <a:t> of </a:t>
            </a:r>
            <a:r>
              <a:rPr lang="nl-NL" dirty="0" err="1">
                <a:solidFill>
                  <a:schemeClr val="bg1"/>
                </a:solidFill>
              </a:rPr>
              <a:t>all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this</a:t>
            </a:r>
            <a:r>
              <a:rPr lang="nl-NL" dirty="0">
                <a:solidFill>
                  <a:schemeClr val="bg1"/>
                </a:solidFill>
              </a:rPr>
              <a:t> data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inform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higher</a:t>
            </a:r>
            <a:r>
              <a:rPr lang="nl-NL" dirty="0">
                <a:solidFill>
                  <a:schemeClr val="bg1"/>
                </a:solidFill>
              </a:rPr>
              <a:t> level management.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451E05-EF22-44B6-BB81-FFCA2FCA68F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234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5695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0394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54819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2846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5970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1676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9838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664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50159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0714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6370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1120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6034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91025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253875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10954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0682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2363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250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0048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870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090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2315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521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 flipH="1">
            <a:off x="3919993" y="3977033"/>
            <a:ext cx="1303500" cy="1128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2"/>
          <p:cNvSpPr/>
          <p:nvPr/>
        </p:nvSpPr>
        <p:spPr>
          <a:xfrm rot="5400000">
            <a:off x="3809057" y="-8100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latin typeface="Montserrat" panose="02000505000000020004" pitchFamily="2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2809875" y="-172875"/>
            <a:ext cx="1111500" cy="9624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 flipH="1">
            <a:off x="3602723" y="1360109"/>
            <a:ext cx="493800" cy="427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0800000" flipH="1">
            <a:off x="5278915" y="855279"/>
            <a:ext cx="944700" cy="818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5365799" y="352324"/>
            <a:ext cx="493800" cy="42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5549153" y="1029780"/>
            <a:ext cx="404640" cy="374059"/>
            <a:chOff x="5975075" y="2327500"/>
            <a:chExt cx="420100" cy="388350"/>
          </a:xfrm>
        </p:grpSpPr>
        <p:sp>
          <p:nvSpPr>
            <p:cNvPr id="18" name="Google Shape;18;p2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3253021" y="113273"/>
            <a:ext cx="225085" cy="38996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4380526" y="515192"/>
            <a:ext cx="382958" cy="607111"/>
            <a:chOff x="6718575" y="2318625"/>
            <a:chExt cx="256950" cy="407375"/>
          </a:xfrm>
        </p:grpSpPr>
        <p:sp>
          <p:nvSpPr>
            <p:cNvPr id="22" name="Google Shape;22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3199464" y="902959"/>
            <a:ext cx="395018" cy="403297"/>
            <a:chOff x="3951850" y="2985350"/>
            <a:chExt cx="407950" cy="416500"/>
          </a:xfrm>
        </p:grpSpPr>
        <p:sp>
          <p:nvSpPr>
            <p:cNvPr id="31" name="Google Shape;31;p2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/>
          <p:nvPr/>
        </p:nvSpPr>
        <p:spPr>
          <a:xfrm rot="10800000" flipH="1">
            <a:off x="5010533" y="4576648"/>
            <a:ext cx="1032900" cy="8946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10800000" flipH="1">
            <a:off x="5133679" y="4056450"/>
            <a:ext cx="540000" cy="467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10800000" flipH="1">
            <a:off x="3101709" y="3629719"/>
            <a:ext cx="1032900" cy="89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10800000" flipH="1">
            <a:off x="3530384" y="4576662"/>
            <a:ext cx="452100" cy="3912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370705" y="4867761"/>
            <a:ext cx="312503" cy="31248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5772009" y="4056440"/>
            <a:ext cx="573943" cy="550550"/>
            <a:chOff x="5241175" y="4959100"/>
            <a:chExt cx="539775" cy="517775"/>
          </a:xfrm>
        </p:grpSpPr>
        <p:sp>
          <p:nvSpPr>
            <p:cNvPr id="41" name="Google Shape;41;p2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3429208" y="3904791"/>
            <a:ext cx="377839" cy="343685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/>
          <p:nvPr/>
        </p:nvSpPr>
        <p:spPr>
          <a:xfrm rot="10800000" flipH="1">
            <a:off x="-94969" y="303826"/>
            <a:ext cx="1034700" cy="89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3"/>
          <p:cNvSpPr/>
          <p:nvPr/>
        </p:nvSpPr>
        <p:spPr>
          <a:xfrm rot="5400000">
            <a:off x="559400" y="1538825"/>
            <a:ext cx="1788000" cy="206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"/>
          <p:cNvSpPr/>
          <p:nvPr/>
        </p:nvSpPr>
        <p:spPr>
          <a:xfrm rot="10800000" flipH="1">
            <a:off x="66674" y="313542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 rot="10800000" flipH="1">
            <a:off x="828675" y="351655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 rot="10800000" flipH="1">
            <a:off x="761999" y="8779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10800000" flipH="1">
            <a:off x="793851" y="4692801"/>
            <a:ext cx="517500" cy="4479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3"/>
          <p:cNvGrpSpPr/>
          <p:nvPr/>
        </p:nvGrpSpPr>
        <p:grpSpPr>
          <a:xfrm>
            <a:off x="996359" y="1070668"/>
            <a:ext cx="351204" cy="324661"/>
            <a:chOff x="5975075" y="2327500"/>
            <a:chExt cx="420100" cy="388350"/>
          </a:xfrm>
        </p:grpSpPr>
        <p:sp>
          <p:nvSpPr>
            <p:cNvPr id="58" name="Google Shape;58;p3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3"/>
          <p:cNvSpPr/>
          <p:nvPr/>
        </p:nvSpPr>
        <p:spPr>
          <a:xfrm>
            <a:off x="393600" y="3346627"/>
            <a:ext cx="166061" cy="28770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>
            <a:off x="305253" y="553856"/>
            <a:ext cx="247469" cy="392302"/>
            <a:chOff x="6718575" y="2318625"/>
            <a:chExt cx="256950" cy="407375"/>
          </a:xfrm>
        </p:grpSpPr>
        <p:sp>
          <p:nvSpPr>
            <p:cNvPr id="62" name="Google Shape;62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3"/>
          <p:cNvGrpSpPr/>
          <p:nvPr/>
        </p:nvGrpSpPr>
        <p:grpSpPr>
          <a:xfrm>
            <a:off x="1419984" y="3634331"/>
            <a:ext cx="342882" cy="350068"/>
            <a:chOff x="3951850" y="2985350"/>
            <a:chExt cx="407950" cy="416500"/>
          </a:xfrm>
        </p:grpSpPr>
        <p:sp>
          <p:nvSpPr>
            <p:cNvPr id="71" name="Google Shape;71;p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3"/>
          <p:cNvSpPr/>
          <p:nvPr/>
        </p:nvSpPr>
        <p:spPr>
          <a:xfrm rot="10800000" flipH="1">
            <a:off x="733424" y="393602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10800000" flipH="1">
            <a:off x="738525" y="10085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10800000" flipH="1">
            <a:off x="-291325" y="4148475"/>
            <a:ext cx="1182300" cy="1023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 rot="10800000" flipH="1">
            <a:off x="420725" y="-652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1019338" y="4167058"/>
            <a:ext cx="248073" cy="248058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>
            <a:off x="-50285" y="1452794"/>
            <a:ext cx="624844" cy="599376"/>
            <a:chOff x="5241175" y="4959100"/>
            <a:chExt cx="539775" cy="517775"/>
          </a:xfrm>
        </p:grpSpPr>
        <p:sp>
          <p:nvSpPr>
            <p:cNvPr id="81" name="Google Shape;81;p3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47199" y="4430470"/>
            <a:ext cx="505231" cy="459562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/>
          <p:nvPr/>
        </p:nvSpPr>
        <p:spPr>
          <a:xfrm rot="10800000" flipH="1">
            <a:off x="-94969" y="619169"/>
            <a:ext cx="1034700" cy="89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4"/>
          <p:cNvSpPr/>
          <p:nvPr/>
        </p:nvSpPr>
        <p:spPr>
          <a:xfrm rot="5400000">
            <a:off x="499599" y="1905237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51200" y="2085600"/>
            <a:ext cx="62823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Nixie One"/>
              <a:buChar char="◇"/>
              <a:defRPr sz="2400"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2400"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2400"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2400"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2400"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24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10800000" flipH="1">
            <a:off x="-123826" y="28115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 rot="10800000" flipH="1">
            <a:off x="638175" y="3192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 rot="10800000" flipH="1">
            <a:off x="752474" y="120180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 rot="10800000" flipH="1">
            <a:off x="657225" y="438017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>
            <a:off x="986834" y="1394518"/>
            <a:ext cx="351204" cy="324661"/>
            <a:chOff x="5975075" y="2327500"/>
            <a:chExt cx="420100" cy="388350"/>
          </a:xfrm>
        </p:grpSpPr>
        <p:sp>
          <p:nvSpPr>
            <p:cNvPr id="97" name="Google Shape;97;p4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4"/>
          <p:cNvSpPr/>
          <p:nvPr/>
        </p:nvSpPr>
        <p:spPr>
          <a:xfrm>
            <a:off x="203100" y="3022777"/>
            <a:ext cx="166061" cy="28770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4"/>
          <p:cNvGrpSpPr/>
          <p:nvPr/>
        </p:nvGrpSpPr>
        <p:grpSpPr>
          <a:xfrm>
            <a:off x="295728" y="877706"/>
            <a:ext cx="247469" cy="392302"/>
            <a:chOff x="6718575" y="2318625"/>
            <a:chExt cx="256950" cy="407375"/>
          </a:xfrm>
        </p:grpSpPr>
        <p:sp>
          <p:nvSpPr>
            <p:cNvPr id="101" name="Google Shape;101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1229484" y="3310481"/>
            <a:ext cx="342882" cy="350068"/>
            <a:chOff x="3951850" y="2985350"/>
            <a:chExt cx="407950" cy="416500"/>
          </a:xfrm>
        </p:grpSpPr>
        <p:sp>
          <p:nvSpPr>
            <p:cNvPr id="110" name="Google Shape;110;p4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4"/>
          <p:cNvSpPr/>
          <p:nvPr/>
        </p:nvSpPr>
        <p:spPr>
          <a:xfrm rot="10800000" flipH="1">
            <a:off x="542924" y="36121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"/>
          <p:cNvSpPr/>
          <p:nvPr/>
        </p:nvSpPr>
        <p:spPr>
          <a:xfrm rot="10800000" flipH="1">
            <a:off x="729000" y="424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"/>
          <p:cNvSpPr/>
          <p:nvPr/>
        </p:nvSpPr>
        <p:spPr>
          <a:xfrm rot="10800000" flipH="1">
            <a:off x="-115052" y="3996025"/>
            <a:ext cx="819900" cy="709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4"/>
          <p:cNvSpPr/>
          <p:nvPr/>
        </p:nvSpPr>
        <p:spPr>
          <a:xfrm rot="10800000" flipH="1">
            <a:off x="411200" y="2586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"/>
          <p:cNvSpPr/>
          <p:nvPr/>
        </p:nvSpPr>
        <p:spPr>
          <a:xfrm>
            <a:off x="828838" y="3843208"/>
            <a:ext cx="248073" cy="248058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119;p4"/>
          <p:cNvGrpSpPr/>
          <p:nvPr/>
        </p:nvGrpSpPr>
        <p:grpSpPr>
          <a:xfrm>
            <a:off x="67092" y="1681690"/>
            <a:ext cx="455624" cy="437054"/>
            <a:chOff x="5241175" y="4959100"/>
            <a:chExt cx="539775" cy="517775"/>
          </a:xfrm>
        </p:grpSpPr>
        <p:sp>
          <p:nvSpPr>
            <p:cNvPr id="120" name="Google Shape;120;p4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>
            <a:off x="144926" y="4214500"/>
            <a:ext cx="299952" cy="272838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"/>
          <p:cNvSpPr txBox="1"/>
          <p:nvPr/>
        </p:nvSpPr>
        <p:spPr>
          <a:xfrm>
            <a:off x="94000" y="1929581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120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28" name="Google Shape;128;p4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 rot="10800000" flipH="1">
            <a:off x="7663675" y="3684808"/>
            <a:ext cx="1034700" cy="89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5"/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Font typeface="Muli"/>
              <a:buChar char="◇"/>
              <a:defRPr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34" name="Google Shape;134;p5"/>
          <p:cNvSpPr/>
          <p:nvPr/>
        </p:nvSpPr>
        <p:spPr>
          <a:xfrm rot="10800000" flipH="1">
            <a:off x="-123826" y="10589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"/>
          <p:cNvSpPr/>
          <p:nvPr/>
        </p:nvSpPr>
        <p:spPr>
          <a:xfrm rot="10800000" flipH="1">
            <a:off x="638175" y="14401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"/>
          <p:cNvSpPr/>
          <p:nvPr/>
        </p:nvSpPr>
        <p:spPr>
          <a:xfrm rot="10800000" flipH="1">
            <a:off x="1495424" y="-1316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"/>
          <p:cNvSpPr/>
          <p:nvPr/>
        </p:nvSpPr>
        <p:spPr>
          <a:xfrm rot="10800000" flipH="1">
            <a:off x="327800" y="889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"/>
          <p:cNvSpPr/>
          <p:nvPr/>
        </p:nvSpPr>
        <p:spPr>
          <a:xfrm rot="10800000" flipH="1">
            <a:off x="8486774" y="42307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"/>
          <p:cNvSpPr/>
          <p:nvPr/>
        </p:nvSpPr>
        <p:spPr>
          <a:xfrm rot="10800000" flipH="1">
            <a:off x="8124824" y="4615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"/>
          <p:cNvSpPr/>
          <p:nvPr/>
        </p:nvSpPr>
        <p:spPr>
          <a:xfrm rot="10800000" flipH="1">
            <a:off x="7821348" y="2935400"/>
            <a:ext cx="819900" cy="709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"/>
          <p:cNvSpPr/>
          <p:nvPr/>
        </p:nvSpPr>
        <p:spPr>
          <a:xfrm rot="10800000" flipH="1">
            <a:off x="8486775" y="351217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5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143" name="Google Shape;143;p5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203100" y="1270177"/>
            <a:ext cx="166061" cy="28770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"/>
          <p:cNvSpPr/>
          <p:nvPr/>
        </p:nvSpPr>
        <p:spPr>
          <a:xfrm>
            <a:off x="8772688" y="4461808"/>
            <a:ext cx="248073" cy="248058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5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148" name="Google Shape;148;p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8081326" y="3153875"/>
            <a:ext cx="299952" cy="272838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" name="Google Shape;155;p5"/>
          <p:cNvGrpSpPr/>
          <p:nvPr/>
        </p:nvGrpSpPr>
        <p:grpSpPr>
          <a:xfrm>
            <a:off x="904276" y="515192"/>
            <a:ext cx="382958" cy="607111"/>
            <a:chOff x="6718575" y="2318625"/>
            <a:chExt cx="256950" cy="407375"/>
          </a:xfrm>
        </p:grpSpPr>
        <p:sp>
          <p:nvSpPr>
            <p:cNvPr id="156" name="Google Shape;15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5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165" name="Google Shape;165;p5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5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 rot="10800000" flipH="1">
            <a:off x="7663675" y="3684808"/>
            <a:ext cx="1034700" cy="89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6"/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4562088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/>
          <p:nvPr/>
        </p:nvSpPr>
        <p:spPr>
          <a:xfrm rot="10800000" flipH="1">
            <a:off x="-123826" y="10589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/>
          <p:nvPr/>
        </p:nvSpPr>
        <p:spPr>
          <a:xfrm rot="10800000" flipH="1">
            <a:off x="638175" y="14401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"/>
          <p:cNvSpPr/>
          <p:nvPr/>
        </p:nvSpPr>
        <p:spPr>
          <a:xfrm rot="10800000" flipH="1">
            <a:off x="1495424" y="-1316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"/>
          <p:cNvSpPr/>
          <p:nvPr/>
        </p:nvSpPr>
        <p:spPr>
          <a:xfrm rot="10800000" flipH="1">
            <a:off x="327800" y="889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6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181" name="Google Shape;181;p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6"/>
          <p:cNvSpPr/>
          <p:nvPr/>
        </p:nvSpPr>
        <p:spPr>
          <a:xfrm>
            <a:off x="203100" y="1270177"/>
            <a:ext cx="166061" cy="28770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" name="Google Shape;184;p6"/>
          <p:cNvGrpSpPr/>
          <p:nvPr/>
        </p:nvGrpSpPr>
        <p:grpSpPr>
          <a:xfrm>
            <a:off x="904276" y="515192"/>
            <a:ext cx="382958" cy="607111"/>
            <a:chOff x="6718575" y="2318625"/>
            <a:chExt cx="256950" cy="407375"/>
          </a:xfrm>
        </p:grpSpPr>
        <p:sp>
          <p:nvSpPr>
            <p:cNvPr id="185" name="Google Shape;185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6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194" name="Google Shape;194;p6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6"/>
          <p:cNvSpPr/>
          <p:nvPr/>
        </p:nvSpPr>
        <p:spPr>
          <a:xfrm rot="10800000" flipH="1">
            <a:off x="8486774" y="42307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8124824" y="46157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7821348" y="2935400"/>
            <a:ext cx="819900" cy="709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8486775" y="351217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6"/>
          <p:cNvSpPr/>
          <p:nvPr/>
        </p:nvSpPr>
        <p:spPr>
          <a:xfrm>
            <a:off x="8772688" y="4461808"/>
            <a:ext cx="248073" cy="248058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" name="Google Shape;203;p6"/>
          <p:cNvGrpSpPr/>
          <p:nvPr/>
        </p:nvGrpSpPr>
        <p:grpSpPr>
          <a:xfrm>
            <a:off x="7354067" y="3426715"/>
            <a:ext cx="455624" cy="437054"/>
            <a:chOff x="5241175" y="4959100"/>
            <a:chExt cx="539775" cy="517775"/>
          </a:xfrm>
        </p:grpSpPr>
        <p:sp>
          <p:nvSpPr>
            <p:cNvPr id="204" name="Google Shape;204;p6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6"/>
          <p:cNvSpPr/>
          <p:nvPr/>
        </p:nvSpPr>
        <p:spPr>
          <a:xfrm>
            <a:off x="8081326" y="3153875"/>
            <a:ext cx="299952" cy="272838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/>
          <p:nvPr/>
        </p:nvSpPr>
        <p:spPr>
          <a:xfrm rot="5400000">
            <a:off x="499599" y="157100"/>
            <a:ext cx="1146000" cy="1323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1732700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4020972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6309245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◇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/>
          <p:nvPr/>
        </p:nvSpPr>
        <p:spPr>
          <a:xfrm rot="10800000" flipH="1">
            <a:off x="-123826" y="1058975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"/>
          <p:cNvSpPr/>
          <p:nvPr/>
        </p:nvSpPr>
        <p:spPr>
          <a:xfrm rot="10800000" flipH="1">
            <a:off x="638175" y="1440100"/>
            <a:ext cx="428700" cy="371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"/>
          <p:cNvSpPr/>
          <p:nvPr/>
        </p:nvSpPr>
        <p:spPr>
          <a:xfrm rot="10800000" flipH="1">
            <a:off x="1495424" y="-131650"/>
            <a:ext cx="819900" cy="7101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7"/>
          <p:cNvSpPr/>
          <p:nvPr/>
        </p:nvSpPr>
        <p:spPr>
          <a:xfrm rot="10800000" flipH="1">
            <a:off x="327800" y="88925"/>
            <a:ext cx="358800" cy="3105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7"/>
          <p:cNvGrpSpPr/>
          <p:nvPr/>
        </p:nvGrpSpPr>
        <p:grpSpPr>
          <a:xfrm>
            <a:off x="1729784" y="61068"/>
            <a:ext cx="351204" cy="324661"/>
            <a:chOff x="5975075" y="2327500"/>
            <a:chExt cx="420100" cy="388350"/>
          </a:xfrm>
        </p:grpSpPr>
        <p:sp>
          <p:nvSpPr>
            <p:cNvPr id="223" name="Google Shape;223;p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7"/>
          <p:cNvSpPr/>
          <p:nvPr/>
        </p:nvSpPr>
        <p:spPr>
          <a:xfrm>
            <a:off x="203100" y="1270177"/>
            <a:ext cx="166061" cy="287704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7"/>
          <p:cNvGrpSpPr/>
          <p:nvPr/>
        </p:nvGrpSpPr>
        <p:grpSpPr>
          <a:xfrm>
            <a:off x="904276" y="515192"/>
            <a:ext cx="382958" cy="607111"/>
            <a:chOff x="6718575" y="2318625"/>
            <a:chExt cx="256950" cy="407375"/>
          </a:xfrm>
        </p:grpSpPr>
        <p:sp>
          <p:nvSpPr>
            <p:cNvPr id="227" name="Google Shape;22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7"/>
          <p:cNvGrpSpPr/>
          <p:nvPr/>
        </p:nvGrpSpPr>
        <p:grpSpPr>
          <a:xfrm>
            <a:off x="335759" y="1840531"/>
            <a:ext cx="342882" cy="350068"/>
            <a:chOff x="3951850" y="2985350"/>
            <a:chExt cx="407950" cy="416500"/>
          </a:xfrm>
        </p:grpSpPr>
        <p:sp>
          <p:nvSpPr>
            <p:cNvPr id="236" name="Google Shape;236;p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7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/>
          <p:nvPr/>
        </p:nvSpPr>
        <p:spPr>
          <a:xfrm rot="10800000" flipH="1">
            <a:off x="8218352" y="4121459"/>
            <a:ext cx="685200" cy="593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10"/>
          <p:cNvSpPr/>
          <p:nvPr/>
        </p:nvSpPr>
        <p:spPr>
          <a:xfrm rot="5400000">
            <a:off x="388487" y="105212"/>
            <a:ext cx="944100" cy="1090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10"/>
          <p:cNvSpPr/>
          <p:nvPr/>
        </p:nvSpPr>
        <p:spPr>
          <a:xfrm rot="10800000" flipH="1">
            <a:off x="-123825" y="847791"/>
            <a:ext cx="674400" cy="5844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0"/>
          <p:cNvSpPr/>
          <p:nvPr/>
        </p:nvSpPr>
        <p:spPr>
          <a:xfrm rot="10800000" flipH="1">
            <a:off x="503116" y="1161450"/>
            <a:ext cx="352800" cy="305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0"/>
          <p:cNvSpPr/>
          <p:nvPr/>
        </p:nvSpPr>
        <p:spPr>
          <a:xfrm rot="10800000" flipH="1">
            <a:off x="1208424" y="-131812"/>
            <a:ext cx="674400" cy="5844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0"/>
          <p:cNvSpPr/>
          <p:nvPr/>
        </p:nvSpPr>
        <p:spPr>
          <a:xfrm rot="10800000" flipH="1">
            <a:off x="247753" y="49693"/>
            <a:ext cx="295200" cy="255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0"/>
          <p:cNvSpPr/>
          <p:nvPr/>
        </p:nvSpPr>
        <p:spPr>
          <a:xfrm rot="10800000" flipH="1">
            <a:off x="8763568" y="4485979"/>
            <a:ext cx="543000" cy="4704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0"/>
          <p:cNvSpPr/>
          <p:nvPr/>
        </p:nvSpPr>
        <p:spPr>
          <a:xfrm rot="10800000" flipH="1">
            <a:off x="8523810" y="4741100"/>
            <a:ext cx="284100" cy="2457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0"/>
          <p:cNvSpPr/>
          <p:nvPr/>
        </p:nvSpPr>
        <p:spPr>
          <a:xfrm rot="10800000" flipH="1">
            <a:off x="8322785" y="3628023"/>
            <a:ext cx="543000" cy="4701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0"/>
          <p:cNvSpPr/>
          <p:nvPr/>
        </p:nvSpPr>
        <p:spPr>
          <a:xfrm rot="10800000" flipH="1">
            <a:off x="8763569" y="4009882"/>
            <a:ext cx="237600" cy="2058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0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E293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732700" y="2255125"/>
            <a:ext cx="4944300" cy="16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 sz="12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pic>
        <p:nvPicPr>
          <p:cNvPr id="5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8E5C9C0A-3F87-4A6C-A645-AE907F971DB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622378" y="294054"/>
            <a:ext cx="1130214" cy="20124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ontserrat" panose="02000505000000020004" pitchFamily="2" charset="0"/>
          <a:ea typeface="Montserrat" panose="02000505000000020004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arvelapp.com/6g3bc09/screen/54775139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marvelapp.com/6g3bc09/screen/54775139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iki3.smt-x.com/index.php?title=AllFunctions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wiki3.smt-x.com/index.php?title=AddedRemoved_from_multi_select" TargetMode="Externa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1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>
                <a:latin typeface="Montserrat" panose="02000505000000020004" pitchFamily="2" charset="0"/>
              </a:rPr>
              <a:t>SSP Conference 2020</a:t>
            </a:r>
            <a:endParaRPr b="1" dirty="0">
              <a:latin typeface="Montserrat" panose="02000505000000020004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3999" y="1830641"/>
            <a:ext cx="5349083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nl-NL" dirty="0"/>
              <a:t>8.30 – 9.00 : </a:t>
            </a:r>
            <a:r>
              <a:rPr lang="nl-NL" dirty="0" err="1"/>
              <a:t>Welcome</a:t>
            </a:r>
            <a:r>
              <a:rPr lang="nl-NL" dirty="0"/>
              <a:t> Coffee</a:t>
            </a:r>
          </a:p>
          <a:p>
            <a:pPr marL="285750" indent="-285750"/>
            <a:r>
              <a:rPr lang="nl-NL" dirty="0"/>
              <a:t>9.00 – 9.20 : Service </a:t>
            </a:r>
            <a:r>
              <a:rPr lang="nl-NL" dirty="0" err="1"/>
              <a:t>Catalog</a:t>
            </a:r>
            <a:r>
              <a:rPr lang="nl-NL" dirty="0"/>
              <a:t> (Dominic De Vilder)</a:t>
            </a:r>
          </a:p>
          <a:p>
            <a:pPr marL="285750" indent="-285750"/>
            <a:r>
              <a:rPr lang="nl-NL" dirty="0"/>
              <a:t>9.20 – 9.50 : </a:t>
            </a:r>
            <a:r>
              <a:rPr lang="nl-NL" dirty="0" err="1"/>
              <a:t>Continental</a:t>
            </a:r>
            <a:r>
              <a:rPr lang="nl-NL" dirty="0"/>
              <a:t> (Benedikt Lautenschlager) </a:t>
            </a:r>
          </a:p>
          <a:p>
            <a:pPr marL="285750" indent="-285750"/>
            <a:r>
              <a:rPr lang="nl-NL" dirty="0"/>
              <a:t>9.50 – 10.10 : New Features – Technical </a:t>
            </a:r>
            <a:r>
              <a:rPr lang="nl-NL" dirty="0" err="1"/>
              <a:t>Session</a:t>
            </a:r>
            <a:r>
              <a:rPr lang="nl-NL" dirty="0"/>
              <a:t> (Raymond Crijnen)</a:t>
            </a:r>
          </a:p>
          <a:p>
            <a:pPr marL="285750" indent="-285750"/>
            <a:r>
              <a:rPr lang="nl-NL" dirty="0"/>
              <a:t>10.10 – 10.25 : Coffee Break</a:t>
            </a:r>
          </a:p>
          <a:p>
            <a:pPr marL="285750" indent="-285750"/>
            <a:r>
              <a:rPr lang="nl-NL" dirty="0"/>
              <a:t>10.25 – 11.10 : UZ Gent (Joeri Meeus)</a:t>
            </a:r>
          </a:p>
          <a:p>
            <a:pPr marL="285750" indent="-285750"/>
            <a:r>
              <a:rPr lang="nl-NL" dirty="0"/>
              <a:t>11.10 – 11.40 : New features – </a:t>
            </a:r>
            <a:r>
              <a:rPr lang="nl-NL" dirty="0" err="1"/>
              <a:t>to</a:t>
            </a:r>
            <a:r>
              <a:rPr lang="nl-NL" dirty="0"/>
              <a:t> go </a:t>
            </a:r>
            <a:r>
              <a:rPr lang="nl-NL" dirty="0" err="1"/>
              <a:t>beyond</a:t>
            </a:r>
            <a:r>
              <a:rPr lang="nl-NL" dirty="0"/>
              <a:t> (SMTX)</a:t>
            </a:r>
          </a:p>
          <a:p>
            <a:pPr marL="285750" indent="-285750"/>
            <a:r>
              <a:rPr lang="nl-NL" dirty="0"/>
              <a:t>11.40 – 12.10 : New features – </a:t>
            </a:r>
            <a:r>
              <a:rPr lang="nl-NL" dirty="0" err="1"/>
              <a:t>Ticketing</a:t>
            </a:r>
            <a:r>
              <a:rPr lang="nl-NL" dirty="0"/>
              <a:t> (Raymond)</a:t>
            </a:r>
          </a:p>
          <a:p>
            <a:pPr marL="285750" indent="-285750"/>
            <a:r>
              <a:rPr lang="nl-NL" dirty="0"/>
              <a:t>12.00 – 13.00 : Lunch + Beer </a:t>
            </a:r>
            <a:r>
              <a:rPr lang="nl-NL" dirty="0" err="1"/>
              <a:t>tasting</a:t>
            </a:r>
            <a:endParaRPr lang="nl-NL" dirty="0"/>
          </a:p>
          <a:p>
            <a:pPr marL="285750" indent="-285750"/>
            <a:r>
              <a:rPr lang="nl-NL" dirty="0"/>
              <a:t>13.00 - … : SSP Café &amp; </a:t>
            </a:r>
            <a:r>
              <a:rPr lang="nl-NL" dirty="0" err="1"/>
              <a:t>closure</a:t>
            </a:r>
            <a:endParaRPr lang="nl-NL"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151791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Wednesday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13807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"/>
          <p:cNvSpPr txBox="1">
            <a:spLocks noGrp="1"/>
          </p:cNvSpPr>
          <p:nvPr>
            <p:ph type="ctrTitle" idx="4294967295"/>
          </p:nvPr>
        </p:nvSpPr>
        <p:spPr>
          <a:xfrm>
            <a:off x="3152775" y="1354750"/>
            <a:ext cx="553168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800" dirty="0"/>
              <a:t>The drop-outs</a:t>
            </a:r>
            <a:endParaRPr sz="4800" dirty="0"/>
          </a:p>
        </p:txBody>
      </p:sp>
      <p:sp>
        <p:nvSpPr>
          <p:cNvPr id="352" name="Google Shape;352;p13"/>
          <p:cNvSpPr txBox="1">
            <a:spLocks noGrp="1"/>
          </p:cNvSpPr>
          <p:nvPr>
            <p:ph type="body" idx="4294967295"/>
          </p:nvPr>
        </p:nvSpPr>
        <p:spPr>
          <a:xfrm>
            <a:off x="3286468" y="2400250"/>
            <a:ext cx="2035809" cy="24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Nomura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Honeywell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RDW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Fujitsu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Proximus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 err="1"/>
              <a:t>s.Oliver</a:t>
            </a:r>
            <a:endParaRPr lang="en-US" sz="1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CESES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DSTO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Valid Solutions</a:t>
            </a:r>
            <a:endParaRPr sz="1200" dirty="0"/>
          </a:p>
        </p:txBody>
      </p:sp>
      <p:sp>
        <p:nvSpPr>
          <p:cNvPr id="354" name="Google Shape;354;p13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3900D3DD-AE5E-4309-A8FD-0CB09E8ECBFD}"/>
              </a:ext>
            </a:extLst>
          </p:cNvPr>
          <p:cNvSpPr/>
          <p:nvPr/>
        </p:nvSpPr>
        <p:spPr>
          <a:xfrm rot="5400000">
            <a:off x="1165973" y="47395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Google Shape;21;p2">
            <a:extLst>
              <a:ext uri="{FF2B5EF4-FFF2-40B4-BE49-F238E27FC236}">
                <a16:creationId xmlns:a16="http://schemas.microsoft.com/office/drawing/2014/main" id="{6820BAEA-3DF9-426D-828D-D02F5BDCBF8C}"/>
              </a:ext>
            </a:extLst>
          </p:cNvPr>
          <p:cNvGrpSpPr/>
          <p:nvPr/>
        </p:nvGrpSpPr>
        <p:grpSpPr>
          <a:xfrm>
            <a:off x="1737442" y="1070142"/>
            <a:ext cx="382958" cy="607111"/>
            <a:chOff x="6718575" y="2318625"/>
            <a:chExt cx="256950" cy="407375"/>
          </a:xfrm>
        </p:grpSpPr>
        <p:sp>
          <p:nvSpPr>
            <p:cNvPr id="9" name="Google Shape;22;p2">
              <a:extLst>
                <a:ext uri="{FF2B5EF4-FFF2-40B4-BE49-F238E27FC236}">
                  <a16:creationId xmlns:a16="http://schemas.microsoft.com/office/drawing/2014/main" id="{B01994C9-70BB-4969-B876-8AC092FA3A84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;p2">
              <a:extLst>
                <a:ext uri="{FF2B5EF4-FFF2-40B4-BE49-F238E27FC236}">
                  <a16:creationId xmlns:a16="http://schemas.microsoft.com/office/drawing/2014/main" id="{2A70D897-DAD0-4419-A726-F61661B5E9A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;p2">
              <a:extLst>
                <a:ext uri="{FF2B5EF4-FFF2-40B4-BE49-F238E27FC236}">
                  <a16:creationId xmlns:a16="http://schemas.microsoft.com/office/drawing/2014/main" id="{430F189C-8B97-4D18-A912-CE0D5F97F0D5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;p2">
              <a:extLst>
                <a:ext uri="{FF2B5EF4-FFF2-40B4-BE49-F238E27FC236}">
                  <a16:creationId xmlns:a16="http://schemas.microsoft.com/office/drawing/2014/main" id="{A8981F2E-CA76-48AC-ACC3-DD0E1DD150DE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;p2">
              <a:extLst>
                <a:ext uri="{FF2B5EF4-FFF2-40B4-BE49-F238E27FC236}">
                  <a16:creationId xmlns:a16="http://schemas.microsoft.com/office/drawing/2014/main" id="{5851F136-5838-4C57-BB46-B8DEA6F3AE4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;p2">
              <a:extLst>
                <a:ext uri="{FF2B5EF4-FFF2-40B4-BE49-F238E27FC236}">
                  <a16:creationId xmlns:a16="http://schemas.microsoft.com/office/drawing/2014/main" id="{882A018E-DD7D-409B-8F29-06EEDD5E6C8F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;p2">
              <a:extLst>
                <a:ext uri="{FF2B5EF4-FFF2-40B4-BE49-F238E27FC236}">
                  <a16:creationId xmlns:a16="http://schemas.microsoft.com/office/drawing/2014/main" id="{6E696B14-C4C0-4D80-8FDD-2674BC33734C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;p2">
              <a:extLst>
                <a:ext uri="{FF2B5EF4-FFF2-40B4-BE49-F238E27FC236}">
                  <a16:creationId xmlns:a16="http://schemas.microsoft.com/office/drawing/2014/main" id="{A9EA6E2D-658D-4672-B2E3-1CE0CBAE4DBE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352;p13">
            <a:extLst>
              <a:ext uri="{FF2B5EF4-FFF2-40B4-BE49-F238E27FC236}">
                <a16:creationId xmlns:a16="http://schemas.microsoft.com/office/drawing/2014/main" id="{D30428A6-4C66-44A4-A800-8C10FE486AD4}"/>
              </a:ext>
            </a:extLst>
          </p:cNvPr>
          <p:cNvSpPr txBox="1">
            <a:spLocks/>
          </p:cNvSpPr>
          <p:nvPr/>
        </p:nvSpPr>
        <p:spPr>
          <a:xfrm>
            <a:off x="5812759" y="2400250"/>
            <a:ext cx="2463733" cy="24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Font typeface="Muli"/>
              <a:buNone/>
            </a:pPr>
            <a:r>
              <a:rPr lang="en-US" sz="1200" b="1" dirty="0"/>
              <a:t>Partner channel</a:t>
            </a:r>
          </a:p>
          <a:p>
            <a:pPr marL="171450" indent="-171450"/>
            <a:r>
              <a:rPr lang="en-US" sz="1200" dirty="0"/>
              <a:t>ATOS</a:t>
            </a:r>
          </a:p>
          <a:p>
            <a:pPr marL="628650" lvl="1" indent="-171450"/>
            <a:r>
              <a:rPr lang="en-US" sz="1200" dirty="0"/>
              <a:t>Siemens</a:t>
            </a:r>
          </a:p>
          <a:p>
            <a:pPr marL="171450" indent="-171450"/>
            <a:r>
              <a:rPr lang="en-US" sz="1200" dirty="0"/>
              <a:t>Fujitsu</a:t>
            </a:r>
          </a:p>
          <a:p>
            <a:pPr marL="628650" lvl="1" indent="-171450"/>
            <a:r>
              <a:rPr lang="en-US" sz="1200" dirty="0"/>
              <a:t>PNH</a:t>
            </a:r>
          </a:p>
          <a:p>
            <a:pPr marL="628650" lvl="1" indent="-171450"/>
            <a:r>
              <a:rPr lang="en-US" sz="1200" dirty="0"/>
              <a:t>Rotterdam </a:t>
            </a:r>
            <a:r>
              <a:rPr lang="en-US" sz="1200" dirty="0" err="1"/>
              <a:t>Harbour</a:t>
            </a:r>
            <a:endParaRPr lang="en-US" sz="1200" dirty="0"/>
          </a:p>
          <a:p>
            <a:pPr marL="171450" indent="-171450"/>
            <a:r>
              <a:rPr lang="en-US" sz="1200" dirty="0"/>
              <a:t>ITC Germany</a:t>
            </a:r>
          </a:p>
          <a:p>
            <a:pPr marL="628650" lvl="1" indent="-171450"/>
            <a:r>
              <a:rPr lang="en-US" sz="1200" dirty="0"/>
              <a:t>Stadt Köln</a:t>
            </a:r>
          </a:p>
          <a:p>
            <a:pPr marL="628650" lvl="1" indent="-171450"/>
            <a:r>
              <a:rPr lang="en-US" sz="1200" dirty="0"/>
              <a:t>LDI</a:t>
            </a:r>
          </a:p>
          <a:p>
            <a:pPr marL="628650" lvl="1" indent="-171450"/>
            <a:r>
              <a:rPr lang="en-US" sz="1200" dirty="0"/>
              <a:t>IBB</a:t>
            </a:r>
          </a:p>
          <a:p>
            <a:pPr marL="628650" lvl="1" indent="-171450"/>
            <a:r>
              <a:rPr lang="en-US" sz="1200" dirty="0"/>
              <a:t>Hannover Re</a:t>
            </a:r>
          </a:p>
          <a:p>
            <a:pPr marL="628650" lvl="1" indent="-171450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5519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3999" y="1704031"/>
            <a:ext cx="5349083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b="1" dirty="0"/>
              <a:t>Setup</a:t>
            </a:r>
          </a:p>
          <a:p>
            <a:pPr marL="285750" indent="-285750"/>
            <a:r>
              <a:rPr lang="en-US" dirty="0"/>
              <a:t>Stand-alone, workflow handled tickets</a:t>
            </a:r>
          </a:p>
          <a:p>
            <a:pPr marL="285750" indent="-285750"/>
            <a:r>
              <a:rPr lang="en-US" dirty="0"/>
              <a:t>Variety of about 100 processes</a:t>
            </a:r>
          </a:p>
          <a:p>
            <a:pPr marL="285750" indent="-285750"/>
            <a:r>
              <a:rPr lang="en-US" dirty="0"/>
              <a:t>4 different instances (Spain, France, Belgium and SWE Europe)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Challenges</a:t>
            </a:r>
            <a:endParaRPr b="1" dirty="0"/>
          </a:p>
          <a:p>
            <a:pPr marL="285750" indent="-285750"/>
            <a:r>
              <a:rPr lang="nl-NL" dirty="0"/>
              <a:t>ATOS maintenance</a:t>
            </a:r>
          </a:p>
          <a:p>
            <a:pPr marL="285750" indent="-285750"/>
            <a:r>
              <a:rPr lang="nl-NL" dirty="0"/>
              <a:t>Knowledge Transfer</a:t>
            </a:r>
          </a:p>
          <a:p>
            <a:pPr marL="285750" indent="-285750"/>
            <a:r>
              <a:rPr lang="nl-NL" dirty="0" err="1"/>
              <a:t>Merge</a:t>
            </a:r>
            <a:r>
              <a:rPr lang="nl-NL" dirty="0"/>
              <a:t> 4 environments</a:t>
            </a:r>
          </a:p>
          <a:p>
            <a:pPr marL="285750" indent="-285750"/>
            <a:r>
              <a:rPr lang="en-US" dirty="0"/>
              <a:t>SAP Integration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025181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Siemens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009646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3999" y="1830641"/>
            <a:ext cx="5349083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/>
              <a:t>Setup</a:t>
            </a:r>
          </a:p>
          <a:p>
            <a:pPr marL="285750" indent="-285750"/>
            <a:r>
              <a:rPr lang="nl-NL" dirty="0" err="1"/>
              <a:t>Stand-alone</a:t>
            </a:r>
            <a:r>
              <a:rPr lang="nl-NL" dirty="0"/>
              <a:t> workflow management tool</a:t>
            </a:r>
          </a:p>
          <a:p>
            <a:pPr marL="285750" indent="-285750"/>
            <a:r>
              <a:rPr lang="nl-NL" dirty="0"/>
              <a:t>Ticketing module</a:t>
            </a:r>
          </a:p>
          <a:p>
            <a:pPr marL="285750" indent="-285750"/>
            <a:endParaRPr lang="nl-NL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Key</a:t>
            </a:r>
            <a:r>
              <a:rPr lang="nl-NL" b="1" dirty="0"/>
              <a:t> Features</a:t>
            </a:r>
            <a:endParaRPr b="1" dirty="0"/>
          </a:p>
          <a:p>
            <a:pPr marL="285750" indent="-285750"/>
            <a:r>
              <a:rPr lang="nl-NL" dirty="0" err="1"/>
              <a:t>Invoice</a:t>
            </a:r>
            <a:r>
              <a:rPr lang="nl-NL" dirty="0"/>
              <a:t> Management</a:t>
            </a:r>
          </a:p>
          <a:p>
            <a:pPr marL="285750" indent="-285750"/>
            <a:r>
              <a:rPr lang="nl-NL" dirty="0"/>
              <a:t>Risk assessments</a:t>
            </a:r>
          </a:p>
          <a:p>
            <a:pPr marL="285750" indent="-285750"/>
            <a:r>
              <a:rPr lang="nl-NL" dirty="0"/>
              <a:t>Standard solution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automation</a:t>
            </a:r>
            <a:r>
              <a:rPr lang="nl-NL" dirty="0"/>
              <a:t> of non-IT </a:t>
            </a:r>
            <a:r>
              <a:rPr lang="nl-NL" dirty="0" err="1"/>
              <a:t>workflows</a:t>
            </a:r>
            <a:endParaRPr lang="nl-NL" dirty="0"/>
          </a:p>
          <a:p>
            <a:pPr marL="285750" indent="-285750"/>
            <a:r>
              <a:rPr lang="nl-NL" dirty="0" err="1"/>
              <a:t>ServiceNow</a:t>
            </a:r>
            <a:r>
              <a:rPr lang="nl-NL" dirty="0"/>
              <a:t> </a:t>
            </a:r>
            <a:r>
              <a:rPr lang="nl-NL" dirty="0" err="1"/>
              <a:t>integration</a:t>
            </a:r>
            <a:r>
              <a:rPr lang="nl-NL" dirty="0"/>
              <a:t> </a:t>
            </a:r>
            <a:r>
              <a:rPr lang="nl-NL" dirty="0" err="1"/>
              <a:t>planned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151791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Nomura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6807745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3999" y="2414450"/>
            <a:ext cx="5349083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/>
              <a:t>Setup</a:t>
            </a:r>
          </a:p>
          <a:p>
            <a:pPr marL="285750" indent="-285750"/>
            <a:r>
              <a:rPr lang="en-US" dirty="0"/>
              <a:t>Stand-alone, workflow handled tickets</a:t>
            </a:r>
          </a:p>
          <a:p>
            <a:pPr marL="285750" indent="-285750"/>
            <a:endParaRPr lang="nl-NL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Key</a:t>
            </a:r>
            <a:r>
              <a:rPr lang="nl-NL" b="1" dirty="0"/>
              <a:t> Features</a:t>
            </a:r>
            <a:endParaRPr b="1" dirty="0"/>
          </a:p>
          <a:p>
            <a:pPr marL="285750" indent="-285750"/>
            <a:r>
              <a:rPr lang="en-US" dirty="0"/>
              <a:t>Meeting room reservations</a:t>
            </a:r>
          </a:p>
          <a:p>
            <a:pPr marL="285750" indent="-285750"/>
            <a:r>
              <a:rPr lang="en-US" dirty="0"/>
              <a:t>DocuSign</a:t>
            </a:r>
          </a:p>
          <a:p>
            <a:pPr marL="285750" indent="-285750"/>
            <a:r>
              <a:rPr lang="en-US" dirty="0"/>
              <a:t>Asset Management through </a:t>
            </a:r>
            <a:r>
              <a:rPr lang="en-US" dirty="0" err="1"/>
              <a:t>MyItems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Honeywell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758200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3999" y="2414450"/>
            <a:ext cx="5349083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/>
              <a:t>Setup</a:t>
            </a:r>
          </a:p>
          <a:p>
            <a:pPr marL="285750" indent="-285750"/>
            <a:r>
              <a:rPr lang="nl-NL" dirty="0"/>
              <a:t>Front end </a:t>
            </a:r>
            <a:r>
              <a:rPr lang="nl-NL" dirty="0" err="1"/>
              <a:t>Self</a:t>
            </a:r>
            <a:r>
              <a:rPr lang="nl-NL" dirty="0"/>
              <a:t> Service </a:t>
            </a:r>
            <a:r>
              <a:rPr lang="nl-NL" dirty="0" err="1"/>
              <a:t>for</a:t>
            </a:r>
            <a:r>
              <a:rPr lang="nl-NL" dirty="0"/>
              <a:t> Microsoft Service Center</a:t>
            </a:r>
          </a:p>
          <a:p>
            <a:pPr marL="285750" indent="-285750"/>
            <a:r>
              <a:rPr lang="nl-NL" dirty="0" err="1"/>
              <a:t>Managed</a:t>
            </a:r>
            <a:r>
              <a:rPr lang="nl-NL" dirty="0"/>
              <a:t> environment</a:t>
            </a:r>
          </a:p>
          <a:p>
            <a:pPr marL="285750" indent="-285750"/>
            <a:r>
              <a:rPr lang="nl-NL" dirty="0" err="1"/>
              <a:t>ServiceNow</a:t>
            </a:r>
            <a:r>
              <a:rPr lang="nl-NL" dirty="0"/>
              <a:t> </a:t>
            </a:r>
            <a:r>
              <a:rPr lang="nl-NL" dirty="0" err="1"/>
              <a:t>integration</a:t>
            </a:r>
            <a:r>
              <a:rPr lang="nl-NL" dirty="0"/>
              <a:t> Fujitsu</a:t>
            </a:r>
          </a:p>
          <a:p>
            <a:pPr marL="285750" indent="-285750"/>
            <a:endParaRPr lang="nl-NL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Key</a:t>
            </a:r>
            <a:r>
              <a:rPr lang="nl-NL" b="1" dirty="0"/>
              <a:t> Features</a:t>
            </a:r>
            <a:endParaRPr b="1" dirty="0"/>
          </a:p>
          <a:p>
            <a:pPr marL="285750" indent="-285750"/>
            <a:r>
              <a:rPr lang="nl-NL" dirty="0"/>
              <a:t>Shopping basket in </a:t>
            </a:r>
            <a:r>
              <a:rPr lang="nl-NL" dirty="0" err="1"/>
              <a:t>forms</a:t>
            </a:r>
            <a:endParaRPr lang="nl-NL" dirty="0"/>
          </a:p>
          <a:p>
            <a:pPr marL="285750" indent="-285750"/>
            <a:r>
              <a:rPr lang="nl-NL" dirty="0"/>
              <a:t>JSON data </a:t>
            </a:r>
            <a:r>
              <a:rPr lang="nl-NL" dirty="0" err="1"/>
              <a:t>manipulations</a:t>
            </a:r>
            <a:r>
              <a:rPr lang="nl-NL" dirty="0"/>
              <a:t> / REST </a:t>
            </a:r>
            <a:r>
              <a:rPr lang="nl-NL" dirty="0" err="1"/>
              <a:t>webservices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RDW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" name="RDW Shop in forms">
            <a:hlinkClick r:id="" action="ppaction://media"/>
            <a:extLst>
              <a:ext uri="{FF2B5EF4-FFF2-40B4-BE49-F238E27FC236}">
                <a16:creationId xmlns:a16="http://schemas.microsoft.com/office/drawing/2014/main" id="{31820F4C-A82D-4AAC-A815-B3CCA0059F8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562" y="-177720"/>
            <a:ext cx="9973595" cy="63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867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3999" y="1704031"/>
            <a:ext cx="5349083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b="1" dirty="0"/>
              <a:t>Setup</a:t>
            </a:r>
          </a:p>
          <a:p>
            <a:pPr marL="285750" indent="-285750"/>
            <a:r>
              <a:rPr lang="en-US" dirty="0"/>
              <a:t>Self Service Front-end</a:t>
            </a:r>
          </a:p>
          <a:p>
            <a:pPr marL="285750" indent="-285750"/>
            <a:r>
              <a:rPr lang="en-US" dirty="0"/>
              <a:t>Connected to HP Service Manager</a:t>
            </a:r>
          </a:p>
          <a:p>
            <a:pPr marL="285750" indent="-285750"/>
            <a:r>
              <a:rPr lang="en-US" dirty="0"/>
              <a:t>Single main form with 500 sub-forms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Challenges</a:t>
            </a:r>
            <a:endParaRPr b="1" dirty="0"/>
          </a:p>
          <a:p>
            <a:pPr marL="285750" indent="-285750"/>
            <a:r>
              <a:rPr lang="en-US" dirty="0"/>
              <a:t>New ITSM solution</a:t>
            </a:r>
          </a:p>
          <a:p>
            <a:pPr marL="285750" indent="-285750"/>
            <a:r>
              <a:rPr lang="en-US" dirty="0"/>
              <a:t>Roll-out to partner channel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025181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Proximus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491778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2700" y="2380900"/>
            <a:ext cx="5349083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/>
              <a:t>Setup</a:t>
            </a:r>
          </a:p>
          <a:p>
            <a:pPr marL="285750" indent="-285750"/>
            <a:r>
              <a:rPr lang="en-US" dirty="0"/>
              <a:t>Stand-alone</a:t>
            </a:r>
          </a:p>
          <a:p>
            <a:pPr marL="285750" indent="-285750"/>
            <a:r>
              <a:rPr lang="en-US" dirty="0"/>
              <a:t>Lots of integrations</a:t>
            </a:r>
          </a:p>
          <a:p>
            <a:pPr marL="742950" lvl="1" indent="-285750"/>
            <a:r>
              <a:rPr lang="en-US" dirty="0"/>
              <a:t>LDAP, </a:t>
            </a:r>
            <a:r>
              <a:rPr lang="en-US" dirty="0" err="1"/>
              <a:t>powershell</a:t>
            </a:r>
            <a:r>
              <a:rPr lang="en-US" dirty="0"/>
              <a:t> scripts, local systems</a:t>
            </a:r>
          </a:p>
          <a:p>
            <a:pPr marL="285750" indent="-285750"/>
            <a:r>
              <a:rPr lang="en-US" dirty="0"/>
              <a:t>Advanced CSS updates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lang="en-US" b="1" dirty="0"/>
              <a:t>Specialties</a:t>
            </a:r>
          </a:p>
          <a:p>
            <a:pPr marL="285750" indent="-285750"/>
            <a:r>
              <a:rPr lang="en-US" dirty="0"/>
              <a:t>Generic Process</a:t>
            </a:r>
            <a:endParaRPr lang="nl-NL" b="1"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s.Oliver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5" name="s.Oliver CSS">
            <a:hlinkClick r:id="" action="ppaction://media"/>
            <a:extLst>
              <a:ext uri="{FF2B5EF4-FFF2-40B4-BE49-F238E27FC236}">
                <a16:creationId xmlns:a16="http://schemas.microsoft.com/office/drawing/2014/main" id="{D74525E6-2A19-448B-8170-CDE11BC6C7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347" y="-237265"/>
            <a:ext cx="8445305" cy="53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410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"/>
          <p:cNvSpPr txBox="1">
            <a:spLocks noGrp="1"/>
          </p:cNvSpPr>
          <p:nvPr>
            <p:ph type="ctrTitle" idx="4294967295"/>
          </p:nvPr>
        </p:nvSpPr>
        <p:spPr>
          <a:xfrm>
            <a:off x="3152775" y="1354750"/>
            <a:ext cx="456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800" dirty="0"/>
              <a:t>Present </a:t>
            </a:r>
            <a:r>
              <a:rPr lang="nl-NL" sz="4800" dirty="0" err="1"/>
              <a:t>today</a:t>
            </a:r>
            <a:endParaRPr sz="4800" dirty="0"/>
          </a:p>
        </p:txBody>
      </p:sp>
      <p:sp>
        <p:nvSpPr>
          <p:cNvPr id="352" name="Google Shape;352;p13"/>
          <p:cNvSpPr txBox="1">
            <a:spLocks noGrp="1"/>
          </p:cNvSpPr>
          <p:nvPr>
            <p:ph type="body" idx="4294967295"/>
          </p:nvPr>
        </p:nvSpPr>
        <p:spPr>
          <a:xfrm>
            <a:off x="3286468" y="2400250"/>
            <a:ext cx="4562100" cy="24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UZ Gent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Continental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Foreign Affairs The Netherlands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Synergics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/>
              <a:t>Kind en </a:t>
            </a:r>
            <a:r>
              <a:rPr lang="en-US" sz="1200" dirty="0" err="1"/>
              <a:t>Gezin</a:t>
            </a:r>
            <a:endParaRPr sz="1200" dirty="0"/>
          </a:p>
        </p:txBody>
      </p:sp>
      <p:sp>
        <p:nvSpPr>
          <p:cNvPr id="354" name="Google Shape;354;p13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3900D3DD-AE5E-4309-A8FD-0CB09E8ECBFD}"/>
              </a:ext>
            </a:extLst>
          </p:cNvPr>
          <p:cNvSpPr/>
          <p:nvPr/>
        </p:nvSpPr>
        <p:spPr>
          <a:xfrm rot="5400000">
            <a:off x="1165973" y="47395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Google Shape;21;p2">
            <a:extLst>
              <a:ext uri="{FF2B5EF4-FFF2-40B4-BE49-F238E27FC236}">
                <a16:creationId xmlns:a16="http://schemas.microsoft.com/office/drawing/2014/main" id="{6820BAEA-3DF9-426D-828D-D02F5BDCBF8C}"/>
              </a:ext>
            </a:extLst>
          </p:cNvPr>
          <p:cNvGrpSpPr/>
          <p:nvPr/>
        </p:nvGrpSpPr>
        <p:grpSpPr>
          <a:xfrm>
            <a:off x="1737442" y="1070142"/>
            <a:ext cx="382958" cy="607111"/>
            <a:chOff x="6718575" y="2318625"/>
            <a:chExt cx="256950" cy="407375"/>
          </a:xfrm>
        </p:grpSpPr>
        <p:sp>
          <p:nvSpPr>
            <p:cNvPr id="9" name="Google Shape;22;p2">
              <a:extLst>
                <a:ext uri="{FF2B5EF4-FFF2-40B4-BE49-F238E27FC236}">
                  <a16:creationId xmlns:a16="http://schemas.microsoft.com/office/drawing/2014/main" id="{B01994C9-70BB-4969-B876-8AC092FA3A84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;p2">
              <a:extLst>
                <a:ext uri="{FF2B5EF4-FFF2-40B4-BE49-F238E27FC236}">
                  <a16:creationId xmlns:a16="http://schemas.microsoft.com/office/drawing/2014/main" id="{2A70D897-DAD0-4419-A726-F61661B5E9A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;p2">
              <a:extLst>
                <a:ext uri="{FF2B5EF4-FFF2-40B4-BE49-F238E27FC236}">
                  <a16:creationId xmlns:a16="http://schemas.microsoft.com/office/drawing/2014/main" id="{430F189C-8B97-4D18-A912-CE0D5F97F0D5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;p2">
              <a:extLst>
                <a:ext uri="{FF2B5EF4-FFF2-40B4-BE49-F238E27FC236}">
                  <a16:creationId xmlns:a16="http://schemas.microsoft.com/office/drawing/2014/main" id="{A8981F2E-CA76-48AC-ACC3-DD0E1DD150DE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;p2">
              <a:extLst>
                <a:ext uri="{FF2B5EF4-FFF2-40B4-BE49-F238E27FC236}">
                  <a16:creationId xmlns:a16="http://schemas.microsoft.com/office/drawing/2014/main" id="{5851F136-5838-4C57-BB46-B8DEA6F3AE4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;p2">
              <a:extLst>
                <a:ext uri="{FF2B5EF4-FFF2-40B4-BE49-F238E27FC236}">
                  <a16:creationId xmlns:a16="http://schemas.microsoft.com/office/drawing/2014/main" id="{882A018E-DD7D-409B-8F29-06EEDD5E6C8F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;p2">
              <a:extLst>
                <a:ext uri="{FF2B5EF4-FFF2-40B4-BE49-F238E27FC236}">
                  <a16:creationId xmlns:a16="http://schemas.microsoft.com/office/drawing/2014/main" id="{6E696B14-C4C0-4D80-8FDD-2674BC33734C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;p2">
              <a:extLst>
                <a:ext uri="{FF2B5EF4-FFF2-40B4-BE49-F238E27FC236}">
                  <a16:creationId xmlns:a16="http://schemas.microsoft.com/office/drawing/2014/main" id="{A9EA6E2D-658D-4672-B2E3-1CE0CBAE4DBE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73749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3999" y="2414450"/>
            <a:ext cx="5349083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Setup</a:t>
            </a:r>
          </a:p>
          <a:p>
            <a:pPr marL="285750" indent="-285750"/>
            <a:r>
              <a:rPr lang="en-US" dirty="0"/>
              <a:t>Self Service Front-end</a:t>
            </a:r>
          </a:p>
          <a:p>
            <a:pPr marL="285750" indent="-285750"/>
            <a:r>
              <a:rPr lang="en-US" dirty="0" err="1"/>
              <a:t>Prolin</a:t>
            </a:r>
            <a:r>
              <a:rPr lang="en-US" dirty="0"/>
              <a:t> / HP </a:t>
            </a:r>
            <a:r>
              <a:rPr lang="en-US" dirty="0" err="1"/>
              <a:t>Openview</a:t>
            </a:r>
            <a:r>
              <a:rPr lang="en-US" dirty="0"/>
              <a:t> Service Desk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Challenges</a:t>
            </a:r>
            <a:endParaRPr b="1" dirty="0"/>
          </a:p>
          <a:p>
            <a:pPr marL="285750" indent="-285750"/>
            <a:r>
              <a:rPr lang="nl-NL" dirty="0"/>
              <a:t>Federated </a:t>
            </a:r>
            <a:r>
              <a:rPr lang="nl-NL" dirty="0" err="1"/>
              <a:t>authentication</a:t>
            </a:r>
            <a:endParaRPr lang="nl-NL" dirty="0"/>
          </a:p>
          <a:p>
            <a:pPr marL="285750" indent="-285750"/>
            <a:endParaRPr lang="nl-NL" dirty="0"/>
          </a:p>
          <a:p>
            <a:pPr marL="285750" indent="-285750"/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Kind en Gezin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248957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"/>
          <p:cNvSpPr txBox="1">
            <a:spLocks noGrp="1"/>
          </p:cNvSpPr>
          <p:nvPr>
            <p:ph type="ctrTitle" idx="4294967295"/>
          </p:nvPr>
        </p:nvSpPr>
        <p:spPr>
          <a:xfrm>
            <a:off x="3152775" y="1354750"/>
            <a:ext cx="456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200" dirty="0" err="1"/>
              <a:t>Welcome</a:t>
            </a:r>
            <a:r>
              <a:rPr lang="en" sz="7200" dirty="0"/>
              <a:t>!</a:t>
            </a:r>
            <a:endParaRPr sz="7200" dirty="0"/>
          </a:p>
        </p:txBody>
      </p:sp>
      <p:sp>
        <p:nvSpPr>
          <p:cNvPr id="352" name="Google Shape;352;p13"/>
          <p:cNvSpPr txBox="1">
            <a:spLocks noGrp="1"/>
          </p:cNvSpPr>
          <p:nvPr>
            <p:ph type="body" idx="4294967295"/>
          </p:nvPr>
        </p:nvSpPr>
        <p:spPr>
          <a:xfrm>
            <a:off x="3286468" y="2400250"/>
            <a:ext cx="4562100" cy="24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sz="3200" b="1" dirty="0"/>
              <a:t>SSP Conference 2020</a:t>
            </a:r>
            <a:endParaRPr sz="1200" dirty="0"/>
          </a:p>
        </p:txBody>
      </p:sp>
      <p:sp>
        <p:nvSpPr>
          <p:cNvPr id="354" name="Google Shape;354;p13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3900D3DD-AE5E-4309-A8FD-0CB09E8ECBFD}"/>
              </a:ext>
            </a:extLst>
          </p:cNvPr>
          <p:cNvSpPr/>
          <p:nvPr/>
        </p:nvSpPr>
        <p:spPr>
          <a:xfrm rot="5400000">
            <a:off x="1165973" y="47395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Google Shape;21;p2">
            <a:extLst>
              <a:ext uri="{FF2B5EF4-FFF2-40B4-BE49-F238E27FC236}">
                <a16:creationId xmlns:a16="http://schemas.microsoft.com/office/drawing/2014/main" id="{6820BAEA-3DF9-426D-828D-D02F5BDCBF8C}"/>
              </a:ext>
            </a:extLst>
          </p:cNvPr>
          <p:cNvGrpSpPr/>
          <p:nvPr/>
        </p:nvGrpSpPr>
        <p:grpSpPr>
          <a:xfrm>
            <a:off x="1737442" y="1070142"/>
            <a:ext cx="382958" cy="607111"/>
            <a:chOff x="6718575" y="2318625"/>
            <a:chExt cx="256950" cy="407375"/>
          </a:xfrm>
        </p:grpSpPr>
        <p:sp>
          <p:nvSpPr>
            <p:cNvPr id="9" name="Google Shape;22;p2">
              <a:extLst>
                <a:ext uri="{FF2B5EF4-FFF2-40B4-BE49-F238E27FC236}">
                  <a16:creationId xmlns:a16="http://schemas.microsoft.com/office/drawing/2014/main" id="{B01994C9-70BB-4969-B876-8AC092FA3A84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;p2">
              <a:extLst>
                <a:ext uri="{FF2B5EF4-FFF2-40B4-BE49-F238E27FC236}">
                  <a16:creationId xmlns:a16="http://schemas.microsoft.com/office/drawing/2014/main" id="{2A70D897-DAD0-4419-A726-F61661B5E9A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;p2">
              <a:extLst>
                <a:ext uri="{FF2B5EF4-FFF2-40B4-BE49-F238E27FC236}">
                  <a16:creationId xmlns:a16="http://schemas.microsoft.com/office/drawing/2014/main" id="{430F189C-8B97-4D18-A912-CE0D5F97F0D5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;p2">
              <a:extLst>
                <a:ext uri="{FF2B5EF4-FFF2-40B4-BE49-F238E27FC236}">
                  <a16:creationId xmlns:a16="http://schemas.microsoft.com/office/drawing/2014/main" id="{A8981F2E-CA76-48AC-ACC3-DD0E1DD150DE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;p2">
              <a:extLst>
                <a:ext uri="{FF2B5EF4-FFF2-40B4-BE49-F238E27FC236}">
                  <a16:creationId xmlns:a16="http://schemas.microsoft.com/office/drawing/2014/main" id="{5851F136-5838-4C57-BB46-B8DEA6F3AE4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;p2">
              <a:extLst>
                <a:ext uri="{FF2B5EF4-FFF2-40B4-BE49-F238E27FC236}">
                  <a16:creationId xmlns:a16="http://schemas.microsoft.com/office/drawing/2014/main" id="{882A018E-DD7D-409B-8F29-06EEDD5E6C8F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;p2">
              <a:extLst>
                <a:ext uri="{FF2B5EF4-FFF2-40B4-BE49-F238E27FC236}">
                  <a16:creationId xmlns:a16="http://schemas.microsoft.com/office/drawing/2014/main" id="{6E696B14-C4C0-4D80-8FDD-2674BC33734C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;p2">
              <a:extLst>
                <a:ext uri="{FF2B5EF4-FFF2-40B4-BE49-F238E27FC236}">
                  <a16:creationId xmlns:a16="http://schemas.microsoft.com/office/drawing/2014/main" id="{A9EA6E2D-658D-4672-B2E3-1CE0CBAE4DBE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3999" y="3007216"/>
            <a:ext cx="5349083" cy="20709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Setup</a:t>
            </a:r>
          </a:p>
          <a:p>
            <a:pPr marL="285750" indent="-285750"/>
            <a:r>
              <a:rPr lang="en-US" dirty="0"/>
              <a:t>Self Service Front-end</a:t>
            </a:r>
          </a:p>
          <a:p>
            <a:pPr marL="285750" indent="-285750"/>
            <a:r>
              <a:rPr lang="en-US" dirty="0"/>
              <a:t>Omnitracker as back-end solution</a:t>
            </a:r>
          </a:p>
          <a:p>
            <a:pPr marL="0" indent="0">
              <a:buNone/>
            </a:pPr>
            <a:endParaRPr b="1" dirty="0"/>
          </a:p>
          <a:p>
            <a:pPr marL="285750" indent="-285750"/>
            <a:endParaRPr lang="nl-NL" dirty="0"/>
          </a:p>
          <a:p>
            <a:pPr marL="285750" indent="-285750"/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2295831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Synergics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493698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3999" y="1886912"/>
            <a:ext cx="5349083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Setup</a:t>
            </a:r>
          </a:p>
          <a:p>
            <a:pPr marL="285750" indent="-285750"/>
            <a:r>
              <a:rPr lang="en-US" dirty="0"/>
              <a:t>Self Service Front-end</a:t>
            </a:r>
          </a:p>
          <a:p>
            <a:pPr marL="285750" indent="-285750"/>
            <a:r>
              <a:rPr lang="en-US" dirty="0"/>
              <a:t>Omnitracker as back-end solution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Challenges</a:t>
            </a:r>
            <a:endParaRPr b="1" dirty="0"/>
          </a:p>
          <a:p>
            <a:pPr marL="285750" indent="-285750"/>
            <a:r>
              <a:rPr lang="nl-NL" dirty="0" err="1"/>
              <a:t>Custom</a:t>
            </a:r>
            <a:r>
              <a:rPr lang="nl-NL" dirty="0"/>
              <a:t> </a:t>
            </a:r>
            <a:r>
              <a:rPr lang="nl-NL" dirty="0" err="1"/>
              <a:t>forms</a:t>
            </a:r>
            <a:r>
              <a:rPr lang="nl-NL" dirty="0"/>
              <a:t> per customer</a:t>
            </a:r>
          </a:p>
          <a:p>
            <a:pPr marL="285750" indent="-285750"/>
            <a:r>
              <a:rPr lang="nl-NL" dirty="0"/>
              <a:t>Security</a:t>
            </a:r>
          </a:p>
          <a:p>
            <a:pPr marL="285750" indent="-285750"/>
            <a:r>
              <a:rPr lang="en-US" dirty="0"/>
              <a:t>Simplified maintenance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208062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Valid</a:t>
            </a:r>
            <a:r>
              <a:rPr lang="nl-NL" dirty="0"/>
              <a:t> Solutions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65952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"/>
          <p:cNvSpPr txBox="1">
            <a:spLocks noGrp="1"/>
          </p:cNvSpPr>
          <p:nvPr>
            <p:ph type="title"/>
          </p:nvPr>
        </p:nvSpPr>
        <p:spPr>
          <a:xfrm>
            <a:off x="1732700" y="973600"/>
            <a:ext cx="57921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Key</a:t>
            </a:r>
            <a:r>
              <a:rPr lang="nl-NL" dirty="0"/>
              <a:t> </a:t>
            </a:r>
            <a:r>
              <a:rPr lang="nl-NL" dirty="0" err="1"/>
              <a:t>numbers</a:t>
            </a:r>
            <a:endParaRPr dirty="0"/>
          </a:p>
        </p:txBody>
      </p:sp>
      <p:sp>
        <p:nvSpPr>
          <p:cNvPr id="346" name="Google Shape;346;p1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83F06A6A-1EBE-41C0-83DA-4FFB8E9E9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087661"/>
              </p:ext>
            </p:extLst>
          </p:nvPr>
        </p:nvGraphicFramePr>
        <p:xfrm>
          <a:off x="1174652" y="1735504"/>
          <a:ext cx="6107712" cy="2595880"/>
        </p:xfrm>
        <a:graphic>
          <a:graphicData uri="http://schemas.openxmlformats.org/drawingml/2006/table">
            <a:tbl>
              <a:tblPr firstRow="1" bandRow="1">
                <a:tableStyleId>{0761F7B5-2AA3-4B4D-9920-462D8A4409B7}</a:tableStyleId>
              </a:tblPr>
              <a:tblGrid>
                <a:gridCol w="3108960">
                  <a:extLst>
                    <a:ext uri="{9D8B030D-6E8A-4147-A177-3AD203B41FA5}">
                      <a16:colId xmlns:a16="http://schemas.microsoft.com/office/drawing/2014/main" val="3695920892"/>
                    </a:ext>
                  </a:extLst>
                </a:gridCol>
                <a:gridCol w="942536">
                  <a:extLst>
                    <a:ext uri="{9D8B030D-6E8A-4147-A177-3AD203B41FA5}">
                      <a16:colId xmlns:a16="http://schemas.microsoft.com/office/drawing/2014/main" val="2222010197"/>
                    </a:ext>
                  </a:extLst>
                </a:gridCol>
                <a:gridCol w="963637">
                  <a:extLst>
                    <a:ext uri="{9D8B030D-6E8A-4147-A177-3AD203B41FA5}">
                      <a16:colId xmlns:a16="http://schemas.microsoft.com/office/drawing/2014/main" val="999947382"/>
                    </a:ext>
                  </a:extLst>
                </a:gridCol>
                <a:gridCol w="1092579">
                  <a:extLst>
                    <a:ext uri="{9D8B030D-6E8A-4147-A177-3AD203B41FA5}">
                      <a16:colId xmlns:a16="http://schemas.microsoft.com/office/drawing/2014/main" val="3667103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x-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x-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2019</a:t>
                      </a:r>
                      <a:endParaRPr lang="x-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2021</a:t>
                      </a:r>
                      <a:endParaRPr lang="x-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879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Ticketing</a:t>
                      </a:r>
                      <a:endParaRPr lang="x-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33%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4668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Workflow engine usage</a:t>
                      </a:r>
                      <a:endParaRPr lang="x-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80%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90%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2565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Stand-alone setup</a:t>
                      </a:r>
                      <a:endParaRPr lang="x-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70%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7222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External web service connectors</a:t>
                      </a:r>
                      <a:endParaRPr lang="x-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25%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80%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100%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147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Hosted / Cloud</a:t>
                      </a:r>
                      <a:endParaRPr lang="x-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50%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8434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Lost </a:t>
                      </a:r>
                      <a:r>
                        <a:rPr lang="nl-NL" dirty="0" err="1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dirty="0" err="1">
                          <a:solidFill>
                            <a:schemeClr val="bg1"/>
                          </a:solidFill>
                        </a:rPr>
                        <a:t>dark</a:t>
                      </a:r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 side</a:t>
                      </a:r>
                      <a:endParaRPr lang="x-non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x-non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984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403275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Continental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Matthias </a:t>
            </a:r>
            <a:r>
              <a:rPr lang="nl-NL" dirty="0" err="1"/>
              <a:t>Federmann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05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UZ Gent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Joeri Meeus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61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Custom</a:t>
            </a:r>
            <a:r>
              <a:rPr lang="nl-NL" dirty="0"/>
              <a:t> UI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Building a </a:t>
            </a:r>
            <a:r>
              <a:rPr lang="nl-NL" dirty="0" err="1"/>
              <a:t>custom</a:t>
            </a:r>
            <a:r>
              <a:rPr lang="nl-NL" dirty="0"/>
              <a:t> UI </a:t>
            </a:r>
            <a:r>
              <a:rPr lang="nl-NL" dirty="0" err="1"/>
              <a:t>layer</a:t>
            </a:r>
            <a:r>
              <a:rPr lang="nl-NL" dirty="0"/>
              <a:t> on top of SSP API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2"/>
          <p:cNvSpPr/>
          <p:nvPr/>
        </p:nvSpPr>
        <p:spPr>
          <a:xfrm>
            <a:off x="3147686" y="2137250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API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layer</a:t>
            </a:r>
            <a:endParaRPr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0" name="Google Shape;430;p22"/>
          <p:cNvSpPr txBox="1">
            <a:spLocks noGrp="1"/>
          </p:cNvSpPr>
          <p:nvPr>
            <p:ph type="title" idx="4294967295"/>
          </p:nvPr>
        </p:nvSpPr>
        <p:spPr>
          <a:xfrm>
            <a:off x="1732700" y="12022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User Interface API</a:t>
            </a:r>
            <a:endParaRPr dirty="0"/>
          </a:p>
        </p:txBody>
      </p:sp>
      <p:sp>
        <p:nvSpPr>
          <p:cNvPr id="431" name="Google Shape;431;p22"/>
          <p:cNvSpPr/>
          <p:nvPr/>
        </p:nvSpPr>
        <p:spPr>
          <a:xfrm>
            <a:off x="1275500" y="2137250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Custom</a:t>
            </a: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nl-NL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developed</a:t>
            </a: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UI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2" name="Google Shape;432;p22"/>
          <p:cNvSpPr/>
          <p:nvPr/>
        </p:nvSpPr>
        <p:spPr>
          <a:xfrm>
            <a:off x="5019872" y="2137250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SSP Server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3" name="Google Shape;433;p2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123099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7F893B4-1108-4AE7-B89E-BBB301F30B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27</a:t>
            </a:fld>
            <a:endParaRPr lang="nl-NL"/>
          </a:p>
        </p:txBody>
      </p:sp>
      <p:pic>
        <p:nvPicPr>
          <p:cNvPr id="3" name="SMTX NewUI">
            <a:hlinkClick r:id="" action="ppaction://media"/>
            <a:extLst>
              <a:ext uri="{FF2B5EF4-FFF2-40B4-BE49-F238E27FC236}">
                <a16:creationId xmlns:a16="http://schemas.microsoft.com/office/drawing/2014/main" id="{EC9CE226-3AEE-4B7B-908F-FE610FF96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633"/>
          <a:stretch/>
        </p:blipFill>
        <p:spPr>
          <a:xfrm>
            <a:off x="893358" y="714166"/>
            <a:ext cx="7252695" cy="407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/>
              <a:t>Benefits</a:t>
            </a:r>
            <a:endParaRPr b="1" dirty="0"/>
          </a:p>
          <a:p>
            <a:pPr marL="285750" indent="-285750"/>
            <a:r>
              <a:rPr lang="nl-NL" dirty="0" err="1"/>
              <a:t>Lightning</a:t>
            </a:r>
            <a:r>
              <a:rPr lang="nl-NL" dirty="0"/>
              <a:t> </a:t>
            </a:r>
            <a:r>
              <a:rPr lang="nl-NL" dirty="0" err="1"/>
              <a:t>fast</a:t>
            </a:r>
            <a:endParaRPr lang="nl-NL" dirty="0"/>
          </a:p>
          <a:p>
            <a:pPr marL="285750" indent="-285750"/>
            <a:r>
              <a:rPr lang="nl-NL" dirty="0"/>
              <a:t>Great user </a:t>
            </a:r>
            <a:r>
              <a:rPr lang="nl-NL" dirty="0" err="1"/>
              <a:t>experience</a:t>
            </a:r>
            <a:endParaRPr lang="nl-NL" dirty="0"/>
          </a:p>
          <a:p>
            <a:pPr marL="285750" indent="-285750"/>
            <a:r>
              <a:rPr lang="nl-NL" dirty="0" err="1"/>
              <a:t>Any</a:t>
            </a:r>
            <a:r>
              <a:rPr lang="nl-NL" dirty="0"/>
              <a:t> design is </a:t>
            </a:r>
            <a:r>
              <a:rPr lang="nl-NL" dirty="0" err="1"/>
              <a:t>possible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Custom</a:t>
            </a:r>
            <a:r>
              <a:rPr lang="nl-NL" dirty="0"/>
              <a:t> UI</a:t>
            </a:r>
            <a:endParaRPr dirty="0"/>
          </a:p>
        </p:txBody>
      </p:sp>
      <p:sp>
        <p:nvSpPr>
          <p:cNvPr id="400" name="Google Shape;400;p18"/>
          <p:cNvSpPr txBox="1">
            <a:spLocks noGrp="1"/>
          </p:cNvSpPr>
          <p:nvPr>
            <p:ph type="body" idx="2"/>
          </p:nvPr>
        </p:nvSpPr>
        <p:spPr>
          <a:xfrm>
            <a:off x="4562088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Limitations</a:t>
            </a:r>
            <a:endParaRPr b="1" dirty="0"/>
          </a:p>
          <a:p>
            <a:pPr marL="285750" indent="-285750"/>
            <a:r>
              <a:rPr lang="nl-NL" dirty="0"/>
              <a:t>Data is </a:t>
            </a:r>
            <a:r>
              <a:rPr lang="nl-NL" dirty="0" err="1"/>
              <a:t>limited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API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provide</a:t>
            </a:r>
            <a:endParaRPr lang="nl-NL" dirty="0"/>
          </a:p>
          <a:p>
            <a:pPr marL="285750" indent="-285750"/>
            <a:r>
              <a:rPr lang="nl-NL" dirty="0"/>
              <a:t>Maintenance at </a:t>
            </a:r>
            <a:r>
              <a:rPr lang="nl-NL" dirty="0" err="1"/>
              <a:t>own</a:t>
            </a:r>
            <a:r>
              <a:rPr lang="nl-NL" dirty="0"/>
              <a:t> </a:t>
            </a:r>
            <a:r>
              <a:rPr lang="nl-NL" dirty="0" err="1"/>
              <a:t>costs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70499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Project approach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11" name="Google Shape;431;p22">
            <a:hlinkClick r:id="rId3"/>
            <a:extLst>
              <a:ext uri="{FF2B5EF4-FFF2-40B4-BE49-F238E27FC236}">
                <a16:creationId xmlns:a16="http://schemas.microsoft.com/office/drawing/2014/main" id="{6913611C-C79B-4E3E-A94D-4A213031919A}"/>
              </a:ext>
            </a:extLst>
          </p:cNvPr>
          <p:cNvSpPr/>
          <p:nvPr/>
        </p:nvSpPr>
        <p:spPr>
          <a:xfrm>
            <a:off x="1054564" y="2602306"/>
            <a:ext cx="1365646" cy="1183085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1.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Ideal</a:t>
            </a: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design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" name="Google Shape;432;p22">
            <a:extLst>
              <a:ext uri="{FF2B5EF4-FFF2-40B4-BE49-F238E27FC236}">
                <a16:creationId xmlns:a16="http://schemas.microsoft.com/office/drawing/2014/main" id="{13BFBD0F-BA78-4C84-BB93-AF093C33617E}"/>
              </a:ext>
            </a:extLst>
          </p:cNvPr>
          <p:cNvSpPr/>
          <p:nvPr/>
        </p:nvSpPr>
        <p:spPr>
          <a:xfrm>
            <a:off x="2571513" y="2602306"/>
            <a:ext cx="1365646" cy="1183085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2.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Mockup</a:t>
            </a: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in HTML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" name="Google Shape;432;p22">
            <a:extLst>
              <a:ext uri="{FF2B5EF4-FFF2-40B4-BE49-F238E27FC236}">
                <a16:creationId xmlns:a16="http://schemas.microsoft.com/office/drawing/2014/main" id="{AB999288-43A6-4FC5-8CE5-A5AB27F296C5}"/>
              </a:ext>
            </a:extLst>
          </p:cNvPr>
          <p:cNvSpPr/>
          <p:nvPr/>
        </p:nvSpPr>
        <p:spPr>
          <a:xfrm>
            <a:off x="4088462" y="2602306"/>
            <a:ext cx="1365646" cy="1183085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3.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Add</a:t>
            </a:r>
            <a:r>
              <a:rPr lang="nl-NL" sz="12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code </a:t>
            </a:r>
            <a:r>
              <a:rPr lang="nl-NL" sz="120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behind</a:t>
            </a:r>
            <a:r>
              <a:rPr lang="nl-NL" sz="12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HTML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6" name="Google Shape;432;p22">
            <a:extLst>
              <a:ext uri="{FF2B5EF4-FFF2-40B4-BE49-F238E27FC236}">
                <a16:creationId xmlns:a16="http://schemas.microsoft.com/office/drawing/2014/main" id="{77481AD8-F5ED-48D1-AAA0-73D86CB5607A}"/>
              </a:ext>
            </a:extLst>
          </p:cNvPr>
          <p:cNvSpPr/>
          <p:nvPr/>
        </p:nvSpPr>
        <p:spPr>
          <a:xfrm>
            <a:off x="5605411" y="2602306"/>
            <a:ext cx="1365646" cy="1183085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4.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Redirect</a:t>
            </a:r>
            <a:r>
              <a:rPr lang="nl-NL" sz="12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nl-NL" sz="120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all</a:t>
            </a:r>
            <a:r>
              <a:rPr lang="nl-NL" sz="12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URL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7" name="Google Shape;399;p18">
            <a:extLst>
              <a:ext uri="{FF2B5EF4-FFF2-40B4-BE49-F238E27FC236}">
                <a16:creationId xmlns:a16="http://schemas.microsoft.com/office/drawing/2014/main" id="{C84354A7-65EF-431C-865D-EA1C4E76A098}"/>
              </a:ext>
            </a:extLst>
          </p:cNvPr>
          <p:cNvSpPr txBox="1">
            <a:spLocks/>
          </p:cNvSpPr>
          <p:nvPr/>
        </p:nvSpPr>
        <p:spPr>
          <a:xfrm>
            <a:off x="1732700" y="4006797"/>
            <a:ext cx="49443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nl-NL" sz="1600" dirty="0" err="1"/>
              <a:t>Approx</a:t>
            </a:r>
            <a:r>
              <a:rPr lang="nl-NL" sz="1600" dirty="0"/>
              <a:t>. </a:t>
            </a:r>
            <a:r>
              <a:rPr lang="nl-NL" sz="1600" dirty="0" err="1"/>
              <a:t>Costs</a:t>
            </a:r>
            <a:r>
              <a:rPr lang="nl-NL" sz="1600" dirty="0"/>
              <a:t>: € 15.000</a:t>
            </a:r>
          </a:p>
        </p:txBody>
      </p:sp>
    </p:spTree>
    <p:extLst>
      <p:ext uri="{BB962C8B-B14F-4D97-AF65-F5344CB8AC3E}">
        <p14:creationId xmlns:p14="http://schemas.microsoft.com/office/powerpoint/2010/main" val="12868454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"/>
          <p:cNvSpPr txBox="1">
            <a:spLocks noGrp="1"/>
          </p:cNvSpPr>
          <p:nvPr>
            <p:ph type="title"/>
          </p:nvPr>
        </p:nvSpPr>
        <p:spPr>
          <a:xfrm>
            <a:off x="1732700" y="973600"/>
            <a:ext cx="57921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History</a:t>
            </a:r>
            <a:endParaRPr dirty="0"/>
          </a:p>
        </p:txBody>
      </p:sp>
      <p:sp>
        <p:nvSpPr>
          <p:cNvPr id="346" name="Google Shape;346;p1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4E8CD9A-3A97-4CFC-ABE5-93B83BFE6F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961157"/>
              </p:ext>
            </p:extLst>
          </p:nvPr>
        </p:nvGraphicFramePr>
        <p:xfrm>
          <a:off x="562257" y="1937656"/>
          <a:ext cx="8030199" cy="298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32295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E88D24-6C3F-435E-A053-F2E8A6AF62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2BE88D24-6C3F-435E-A053-F2E8A6AF62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DF299A-595E-47A6-9F1D-54C36D817A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97DF299A-595E-47A6-9F1D-54C36D817A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CDEEB5-178E-4AE3-A448-37C7EA023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graphicEl>
                                              <a:dgm id="{9CCDEEB5-178E-4AE3-A448-37C7EA023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EC6A12-D187-4E31-8CBA-E15C8F5D9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07EC6A12-D187-4E31-8CBA-E15C8F5D94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FBA759-EB18-4F45-8EF6-E03F68CCA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D2FBA759-EB18-4F45-8EF6-E03F68CCA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FA3817-BA91-4646-9A66-BEF939F28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21FA3817-BA91-4646-9A66-BEF939F28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3D1E05-EB3B-48AD-B7A4-A442DA247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C13D1E05-EB3B-48AD-B7A4-A442DA2479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ACDD61-C0C6-4F6A-B11A-D4B1BA816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6BACDD61-C0C6-4F6A-B11A-D4B1BA816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9896B1-8C1E-451A-9C34-0CD41419E0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D29896B1-8C1E-451A-9C34-0CD41419E0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8458AA-01A0-46E7-ADB4-11FB6B7DE3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FB8458AA-01A0-46E7-ADB4-11FB6B7DE3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3D5C9D-6FCE-41E0-93A3-0EA54AAC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F13D5C9D-6FCE-41E0-93A3-0EA54AAC67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Ministery</a:t>
            </a:r>
            <a:r>
              <a:rPr lang="nl-NL" dirty="0"/>
              <a:t> of </a:t>
            </a:r>
            <a:r>
              <a:rPr lang="nl-NL" dirty="0" err="1"/>
              <a:t>Foreign</a:t>
            </a:r>
            <a:r>
              <a:rPr lang="nl-NL" dirty="0"/>
              <a:t> </a:t>
            </a:r>
            <a:r>
              <a:rPr lang="nl-NL" dirty="0" err="1"/>
              <a:t>Affairs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Thierry le Grand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16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MS Word Adapter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Generate</a:t>
            </a:r>
            <a:r>
              <a:rPr lang="nl-NL" dirty="0"/>
              <a:t> DOCX </a:t>
            </a:r>
            <a:r>
              <a:rPr lang="nl-NL" dirty="0" err="1"/>
              <a:t>and</a:t>
            </a:r>
            <a:r>
              <a:rPr lang="nl-NL" dirty="0"/>
              <a:t> PDF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Content Management Module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2</a:t>
            </a: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05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"/>
          <p:cNvSpPr txBox="1">
            <a:spLocks noGrp="1"/>
          </p:cNvSpPr>
          <p:nvPr>
            <p:ph type="title" idx="4294967295"/>
          </p:nvPr>
        </p:nvSpPr>
        <p:spPr>
          <a:xfrm>
            <a:off x="1732700" y="12022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Building Blocks</a:t>
            </a:r>
            <a:endParaRPr dirty="0"/>
          </a:p>
        </p:txBody>
      </p:sp>
      <p:sp>
        <p:nvSpPr>
          <p:cNvPr id="433" name="Google Shape;433;p2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8" name="Google Shape;478;p27">
            <a:extLst>
              <a:ext uri="{FF2B5EF4-FFF2-40B4-BE49-F238E27FC236}">
                <a16:creationId xmlns:a16="http://schemas.microsoft.com/office/drawing/2014/main" id="{8073E163-0D64-4FC8-B24D-A7A71142DD13}"/>
              </a:ext>
            </a:extLst>
          </p:cNvPr>
          <p:cNvSpPr/>
          <p:nvPr/>
        </p:nvSpPr>
        <p:spPr>
          <a:xfrm>
            <a:off x="1342787" y="2387242"/>
            <a:ext cx="1817021" cy="908759"/>
          </a:xfrm>
          <a:prstGeom prst="homePlate">
            <a:avLst>
              <a:gd name="adj" fmla="val 30129"/>
            </a:avLst>
          </a:prstGeom>
          <a:noFill/>
          <a:ln w="114300" cap="flat" cmpd="sng">
            <a:solidFill>
              <a:srgbClr val="00E1C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00E1C6"/>
                </a:solidFill>
                <a:latin typeface="Muli"/>
                <a:ea typeface="Muli"/>
                <a:cs typeface="Muli"/>
                <a:sym typeface="Muli"/>
              </a:rPr>
              <a:t>Snippits</a:t>
            </a:r>
            <a:endParaRPr dirty="0">
              <a:solidFill>
                <a:srgbClr val="00E1C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" name="Google Shape;479;p27">
            <a:extLst>
              <a:ext uri="{FF2B5EF4-FFF2-40B4-BE49-F238E27FC236}">
                <a16:creationId xmlns:a16="http://schemas.microsoft.com/office/drawing/2014/main" id="{E3210662-229F-4986-B765-16C5801F37E8}"/>
              </a:ext>
            </a:extLst>
          </p:cNvPr>
          <p:cNvSpPr/>
          <p:nvPr/>
        </p:nvSpPr>
        <p:spPr>
          <a:xfrm>
            <a:off x="3096946" y="2387242"/>
            <a:ext cx="1852033" cy="908759"/>
          </a:xfrm>
          <a:prstGeom prst="chevron">
            <a:avLst>
              <a:gd name="adj" fmla="val 29853"/>
            </a:avLst>
          </a:prstGeom>
          <a:noFill/>
          <a:ln w="114300" cap="flat" cmpd="sng">
            <a:solidFill>
              <a:srgbClr val="19B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19BBD5"/>
                </a:solidFill>
                <a:latin typeface="Muli"/>
                <a:ea typeface="Muli"/>
                <a:cs typeface="Muli"/>
                <a:sym typeface="Muli"/>
              </a:rPr>
              <a:t>Word Templates</a:t>
            </a:r>
            <a:endParaRPr dirty="0">
              <a:solidFill>
                <a:srgbClr val="19BBD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" name="Google Shape;480;p27">
            <a:extLst>
              <a:ext uri="{FF2B5EF4-FFF2-40B4-BE49-F238E27FC236}">
                <a16:creationId xmlns:a16="http://schemas.microsoft.com/office/drawing/2014/main" id="{6D83133D-7564-4C3D-A986-CA357EB8B4A8}"/>
              </a:ext>
            </a:extLst>
          </p:cNvPr>
          <p:cNvSpPr/>
          <p:nvPr/>
        </p:nvSpPr>
        <p:spPr>
          <a:xfrm>
            <a:off x="4886043" y="2387242"/>
            <a:ext cx="1852033" cy="908759"/>
          </a:xfrm>
          <a:prstGeom prst="chevron">
            <a:avLst>
              <a:gd name="adj" fmla="val 29853"/>
            </a:avLst>
          </a:prstGeom>
          <a:noFill/>
          <a:ln w="114300" cap="flat" cmpd="sng">
            <a:solidFill>
              <a:srgbClr val="3292E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rgbClr val="3292E1"/>
                </a:solidFill>
                <a:latin typeface="Muli"/>
                <a:ea typeface="Muli"/>
                <a:cs typeface="Muli"/>
                <a:sym typeface="Muli"/>
              </a:rPr>
              <a:t>Publication</a:t>
            </a:r>
            <a:endParaRPr dirty="0">
              <a:solidFill>
                <a:srgbClr val="3292E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" name="Google Shape;398;p18">
            <a:extLst>
              <a:ext uri="{FF2B5EF4-FFF2-40B4-BE49-F238E27FC236}">
                <a16:creationId xmlns:a16="http://schemas.microsoft.com/office/drawing/2014/main" id="{F2B2FFBE-034E-4C70-B93E-508D68C86D01}"/>
              </a:ext>
            </a:extLst>
          </p:cNvPr>
          <p:cNvSpPr txBox="1">
            <a:spLocks/>
          </p:cNvSpPr>
          <p:nvPr/>
        </p:nvSpPr>
        <p:spPr>
          <a:xfrm>
            <a:off x="1527092" y="3846621"/>
            <a:ext cx="1569854" cy="1174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100" b="1" dirty="0" err="1">
                <a:solidFill>
                  <a:srgbClr val="00E1C6"/>
                </a:solidFill>
              </a:rPr>
              <a:t>Snippits</a:t>
            </a:r>
            <a:endParaRPr lang="en-US" sz="1100" b="1" dirty="0">
              <a:solidFill>
                <a:srgbClr val="00E1C6"/>
              </a:solidFill>
            </a:endParaRP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Re-Usable Content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Auto-detect keywords</a:t>
            </a:r>
          </a:p>
        </p:txBody>
      </p:sp>
      <p:sp>
        <p:nvSpPr>
          <p:cNvPr id="19" name="Google Shape;398;p18">
            <a:extLst>
              <a:ext uri="{FF2B5EF4-FFF2-40B4-BE49-F238E27FC236}">
                <a16:creationId xmlns:a16="http://schemas.microsoft.com/office/drawing/2014/main" id="{D78F7743-08CF-499C-A902-1D8C880AFE96}"/>
              </a:ext>
            </a:extLst>
          </p:cNvPr>
          <p:cNvSpPr txBox="1">
            <a:spLocks/>
          </p:cNvSpPr>
          <p:nvPr/>
        </p:nvSpPr>
        <p:spPr>
          <a:xfrm>
            <a:off x="3238035" y="3846621"/>
            <a:ext cx="2088178" cy="1174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100" b="1" dirty="0">
                <a:solidFill>
                  <a:srgbClr val="19BBD5"/>
                </a:solidFill>
              </a:rPr>
              <a:t>Word Templates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Auto-detect keywords</a:t>
            </a:r>
          </a:p>
        </p:txBody>
      </p:sp>
      <p:sp>
        <p:nvSpPr>
          <p:cNvPr id="20" name="Google Shape;398;p18">
            <a:extLst>
              <a:ext uri="{FF2B5EF4-FFF2-40B4-BE49-F238E27FC236}">
                <a16:creationId xmlns:a16="http://schemas.microsoft.com/office/drawing/2014/main" id="{81F10D75-6989-4EE2-A7C2-A6F0828B404D}"/>
              </a:ext>
            </a:extLst>
          </p:cNvPr>
          <p:cNvSpPr txBox="1">
            <a:spLocks/>
          </p:cNvSpPr>
          <p:nvPr/>
        </p:nvSpPr>
        <p:spPr>
          <a:xfrm>
            <a:off x="5326213" y="3846621"/>
            <a:ext cx="2088178" cy="1174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100" b="1" dirty="0">
                <a:solidFill>
                  <a:srgbClr val="3292E1"/>
                </a:solidFill>
              </a:rPr>
              <a:t>Publication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Approval flow</a:t>
            </a:r>
          </a:p>
        </p:txBody>
      </p:sp>
      <p:sp>
        <p:nvSpPr>
          <p:cNvPr id="17" name="Google Shape;480;p27">
            <a:extLst>
              <a:ext uri="{FF2B5EF4-FFF2-40B4-BE49-F238E27FC236}">
                <a16:creationId xmlns:a16="http://schemas.microsoft.com/office/drawing/2014/main" id="{6D83133D-7564-4C3D-A986-CA357EB8B4A8}"/>
              </a:ext>
            </a:extLst>
          </p:cNvPr>
          <p:cNvSpPr/>
          <p:nvPr/>
        </p:nvSpPr>
        <p:spPr>
          <a:xfrm>
            <a:off x="6675214" y="2387242"/>
            <a:ext cx="1852033" cy="908759"/>
          </a:xfrm>
          <a:prstGeom prst="chevron">
            <a:avLst>
              <a:gd name="adj" fmla="val 29853"/>
            </a:avLst>
          </a:prstGeom>
          <a:noFill/>
          <a:ln w="114300" cap="flat" cmpd="sng">
            <a:solidFill>
              <a:schemeClr val="accent5">
                <a:lumMod val="75000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chemeClr val="accent5">
                    <a:lumMod val="75000"/>
                  </a:schemeClr>
                </a:solidFill>
                <a:latin typeface="Muli"/>
                <a:ea typeface="Muli"/>
                <a:cs typeface="Muli"/>
                <a:sym typeface="Muli"/>
              </a:rPr>
              <a:t>Process</a:t>
            </a:r>
            <a:endParaRPr dirty="0">
              <a:solidFill>
                <a:schemeClr val="accent5">
                  <a:lumMod val="75000"/>
                </a:schemeClr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" name="Google Shape;398;p18">
            <a:extLst>
              <a:ext uri="{FF2B5EF4-FFF2-40B4-BE49-F238E27FC236}">
                <a16:creationId xmlns:a16="http://schemas.microsoft.com/office/drawing/2014/main" id="{81F10D75-6989-4EE2-A7C2-A6F0828B404D}"/>
              </a:ext>
            </a:extLst>
          </p:cNvPr>
          <p:cNvSpPr txBox="1">
            <a:spLocks/>
          </p:cNvSpPr>
          <p:nvPr/>
        </p:nvSpPr>
        <p:spPr>
          <a:xfrm>
            <a:off x="7012445" y="3846621"/>
            <a:ext cx="2088178" cy="1174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100" b="1" dirty="0">
                <a:solidFill>
                  <a:srgbClr val="3292E1"/>
                </a:solidFill>
              </a:rPr>
              <a:t>Process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New Step Type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Conditions</a:t>
            </a:r>
          </a:p>
        </p:txBody>
      </p:sp>
    </p:spTree>
    <p:extLst>
      <p:ext uri="{BB962C8B-B14F-4D97-AF65-F5344CB8AC3E}">
        <p14:creationId xmlns:p14="http://schemas.microsoft.com/office/powerpoint/2010/main" val="21511986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424" y="1067783"/>
            <a:ext cx="5032256" cy="3786648"/>
          </a:xfrm>
          <a:prstGeom prst="rect">
            <a:avLst/>
          </a:prstGeom>
        </p:spPr>
      </p:pic>
      <p:sp>
        <p:nvSpPr>
          <p:cNvPr id="433" name="Google Shape;433;p2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805" y="2066984"/>
            <a:ext cx="3153215" cy="466790"/>
          </a:xfrm>
          <a:prstGeom prst="rect">
            <a:avLst/>
          </a:prstGeom>
          <a:ln w="38100">
            <a:solidFill>
              <a:srgbClr val="0E293C"/>
            </a:solidFill>
          </a:ln>
        </p:spPr>
      </p:pic>
      <p:sp>
        <p:nvSpPr>
          <p:cNvPr id="4" name="Rechthoek 3"/>
          <p:cNvSpPr/>
          <p:nvPr/>
        </p:nvSpPr>
        <p:spPr>
          <a:xfrm>
            <a:off x="2507226" y="2235855"/>
            <a:ext cx="896702" cy="11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3421626" y="2353843"/>
            <a:ext cx="370179" cy="179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V="1">
            <a:off x="3428008" y="2066984"/>
            <a:ext cx="363797" cy="168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479500"/>
      </p:ext>
    </p:extLst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223" y="619431"/>
            <a:ext cx="2525661" cy="411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95185"/>
      </p:ext>
    </p:extLst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 smtClean="0"/>
              <a:t>35</a:t>
            </a:fld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72" y="1821660"/>
            <a:ext cx="2058652" cy="120411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933" y="495545"/>
            <a:ext cx="4163377" cy="40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80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/>
              <a:t>Benefits</a:t>
            </a:r>
            <a:endParaRPr b="1" dirty="0"/>
          </a:p>
          <a:p>
            <a:pPr marL="285750" indent="-285750"/>
            <a:r>
              <a:rPr lang="nl-NL" dirty="0"/>
              <a:t>No HTML</a:t>
            </a:r>
          </a:p>
          <a:p>
            <a:pPr marL="285750" indent="-285750"/>
            <a:r>
              <a:rPr lang="nl-NL" dirty="0"/>
              <a:t>Easy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learn</a:t>
            </a:r>
            <a:endParaRPr lang="nl-NL" dirty="0"/>
          </a:p>
          <a:p>
            <a:pPr marL="285750" indent="-285750"/>
            <a:r>
              <a:rPr lang="nl-NL" dirty="0"/>
              <a:t>No </a:t>
            </a:r>
            <a:r>
              <a:rPr lang="nl-NL" dirty="0" err="1"/>
              <a:t>Admin</a:t>
            </a:r>
            <a:r>
              <a:rPr lang="nl-NL" dirty="0"/>
              <a:t> access or training</a:t>
            </a:r>
          </a:p>
          <a:p>
            <a:pPr marL="285750" indent="-285750"/>
            <a:r>
              <a:rPr lang="nl-NL" dirty="0" err="1"/>
              <a:t>Usage</a:t>
            </a:r>
            <a:r>
              <a:rPr lang="nl-NL" dirty="0"/>
              <a:t> tracking</a:t>
            </a:r>
          </a:p>
          <a:p>
            <a:pPr marL="285750" indent="-285750"/>
            <a:r>
              <a:rPr lang="nl-NL" dirty="0"/>
              <a:t>Version control</a:t>
            </a:r>
          </a:p>
          <a:p>
            <a:pPr marL="285750" indent="-285750"/>
            <a:r>
              <a:rPr lang="nl-NL" dirty="0"/>
              <a:t>Complete manual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MS Word Adapter</a:t>
            </a:r>
            <a:endParaRPr dirty="0"/>
          </a:p>
        </p:txBody>
      </p:sp>
      <p:sp>
        <p:nvSpPr>
          <p:cNvPr id="400" name="Google Shape;400;p18"/>
          <p:cNvSpPr txBox="1">
            <a:spLocks noGrp="1"/>
          </p:cNvSpPr>
          <p:nvPr>
            <p:ph type="body" idx="2"/>
          </p:nvPr>
        </p:nvSpPr>
        <p:spPr>
          <a:xfrm>
            <a:off x="4562088" y="2414450"/>
            <a:ext cx="26673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Limitations</a:t>
            </a:r>
            <a:endParaRPr b="1" dirty="0"/>
          </a:p>
          <a:p>
            <a:pPr marL="285750" indent="-285750"/>
            <a:r>
              <a:rPr lang="nl-NL" dirty="0"/>
              <a:t>File is </a:t>
            </a:r>
            <a:r>
              <a:rPr lang="nl-NL" dirty="0" err="1"/>
              <a:t>generated</a:t>
            </a:r>
            <a:r>
              <a:rPr lang="nl-NL" dirty="0"/>
              <a:t> </a:t>
            </a:r>
            <a:r>
              <a:rPr lang="nl-NL" dirty="0" err="1"/>
              <a:t>when</a:t>
            </a:r>
            <a:r>
              <a:rPr lang="nl-NL" dirty="0"/>
              <a:t> step is </a:t>
            </a:r>
            <a:r>
              <a:rPr lang="nl-NL" dirty="0" err="1"/>
              <a:t>started</a:t>
            </a:r>
            <a:endParaRPr lang="nl-NL" dirty="0"/>
          </a:p>
          <a:p>
            <a:pPr marL="285750" indent="-285750"/>
            <a:r>
              <a:rPr lang="nl-NL" dirty="0"/>
              <a:t>No Excel files</a:t>
            </a:r>
          </a:p>
          <a:p>
            <a:pPr marL="285750" indent="-285750"/>
            <a:r>
              <a:rPr lang="nl-NL" dirty="0"/>
              <a:t>Limit </a:t>
            </a:r>
            <a:r>
              <a:rPr lang="nl-NL" dirty="0" err="1"/>
              <a:t>to</a:t>
            </a:r>
            <a:r>
              <a:rPr lang="nl-NL" dirty="0"/>
              <a:t> 1 </a:t>
            </a:r>
            <a:r>
              <a:rPr lang="nl-NL" dirty="0" err="1"/>
              <a:t>condition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4075016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Release Management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Transport </a:t>
            </a:r>
            <a:r>
              <a:rPr lang="nl-NL" dirty="0" err="1"/>
              <a:t>configurations</a:t>
            </a:r>
            <a:r>
              <a:rPr lang="nl-NL" dirty="0"/>
              <a:t> </a:t>
            </a:r>
            <a:r>
              <a:rPr lang="nl-NL" dirty="0" err="1"/>
              <a:t>through</a:t>
            </a:r>
            <a:r>
              <a:rPr lang="nl-NL" dirty="0"/>
              <a:t> environments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3</a:t>
            </a: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54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"/>
          <p:cNvSpPr txBox="1">
            <a:spLocks noGrp="1"/>
          </p:cNvSpPr>
          <p:nvPr>
            <p:ph type="title" idx="4294967295"/>
          </p:nvPr>
        </p:nvSpPr>
        <p:spPr>
          <a:xfrm>
            <a:off x="1732700" y="12022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Release Management</a:t>
            </a:r>
            <a:endParaRPr dirty="0"/>
          </a:p>
        </p:txBody>
      </p:sp>
      <p:sp>
        <p:nvSpPr>
          <p:cNvPr id="433" name="Google Shape;433;p2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8" name="Google Shape;478;p27">
            <a:extLst>
              <a:ext uri="{FF2B5EF4-FFF2-40B4-BE49-F238E27FC236}">
                <a16:creationId xmlns:a16="http://schemas.microsoft.com/office/drawing/2014/main" id="{8073E163-0D64-4FC8-B24D-A7A71142DD13}"/>
              </a:ext>
            </a:extLst>
          </p:cNvPr>
          <p:cNvSpPr/>
          <p:nvPr/>
        </p:nvSpPr>
        <p:spPr>
          <a:xfrm>
            <a:off x="1342787" y="2387242"/>
            <a:ext cx="1817021" cy="908759"/>
          </a:xfrm>
          <a:prstGeom prst="homePlate">
            <a:avLst>
              <a:gd name="adj" fmla="val 30129"/>
            </a:avLst>
          </a:prstGeom>
          <a:noFill/>
          <a:ln w="114300" cap="flat" cmpd="sng">
            <a:solidFill>
              <a:srgbClr val="00E1C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00E1C6"/>
                </a:solidFill>
                <a:latin typeface="Muli"/>
                <a:ea typeface="Muli"/>
                <a:cs typeface="Muli"/>
                <a:sym typeface="Muli"/>
              </a:rPr>
              <a:t>Development</a:t>
            </a:r>
            <a:endParaRPr dirty="0">
              <a:solidFill>
                <a:srgbClr val="00E1C6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" name="Google Shape;479;p27">
            <a:extLst>
              <a:ext uri="{FF2B5EF4-FFF2-40B4-BE49-F238E27FC236}">
                <a16:creationId xmlns:a16="http://schemas.microsoft.com/office/drawing/2014/main" id="{E3210662-229F-4986-B765-16C5801F37E8}"/>
              </a:ext>
            </a:extLst>
          </p:cNvPr>
          <p:cNvSpPr/>
          <p:nvPr/>
        </p:nvSpPr>
        <p:spPr>
          <a:xfrm>
            <a:off x="3096946" y="2387242"/>
            <a:ext cx="1852033" cy="908759"/>
          </a:xfrm>
          <a:prstGeom prst="chevron">
            <a:avLst>
              <a:gd name="adj" fmla="val 29853"/>
            </a:avLst>
          </a:prstGeom>
          <a:noFill/>
          <a:ln w="114300" cap="flat" cmpd="sng">
            <a:solidFill>
              <a:srgbClr val="19B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rgbClr val="19BBD5"/>
                </a:solidFill>
                <a:latin typeface="Muli"/>
                <a:ea typeface="Muli"/>
                <a:cs typeface="Muli"/>
                <a:sym typeface="Muli"/>
              </a:rPr>
              <a:t>Acceptance</a:t>
            </a:r>
            <a:endParaRPr dirty="0">
              <a:solidFill>
                <a:srgbClr val="19BBD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" name="Google Shape;480;p27">
            <a:extLst>
              <a:ext uri="{FF2B5EF4-FFF2-40B4-BE49-F238E27FC236}">
                <a16:creationId xmlns:a16="http://schemas.microsoft.com/office/drawing/2014/main" id="{6D83133D-7564-4C3D-A986-CA357EB8B4A8}"/>
              </a:ext>
            </a:extLst>
          </p:cNvPr>
          <p:cNvSpPr/>
          <p:nvPr/>
        </p:nvSpPr>
        <p:spPr>
          <a:xfrm>
            <a:off x="4886043" y="2387242"/>
            <a:ext cx="1852033" cy="908759"/>
          </a:xfrm>
          <a:prstGeom prst="chevron">
            <a:avLst>
              <a:gd name="adj" fmla="val 29853"/>
            </a:avLst>
          </a:prstGeom>
          <a:noFill/>
          <a:ln w="114300" cap="flat" cmpd="sng">
            <a:solidFill>
              <a:srgbClr val="3292E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rgbClr val="3292E1"/>
                </a:solidFill>
                <a:latin typeface="Muli"/>
                <a:ea typeface="Muli"/>
                <a:cs typeface="Muli"/>
                <a:sym typeface="Muli"/>
              </a:rPr>
              <a:t>Production</a:t>
            </a:r>
            <a:endParaRPr dirty="0">
              <a:solidFill>
                <a:srgbClr val="3292E1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1" name="Google Shape;844;p38">
            <a:extLst>
              <a:ext uri="{FF2B5EF4-FFF2-40B4-BE49-F238E27FC236}">
                <a16:creationId xmlns:a16="http://schemas.microsoft.com/office/drawing/2014/main" id="{A578B550-52EB-4BAD-8C76-15F126F388ED}"/>
              </a:ext>
            </a:extLst>
          </p:cNvPr>
          <p:cNvGrpSpPr/>
          <p:nvPr/>
        </p:nvGrpSpPr>
        <p:grpSpPr>
          <a:xfrm>
            <a:off x="2061922" y="3597062"/>
            <a:ext cx="378750" cy="344238"/>
            <a:chOff x="4562200" y="4968250"/>
            <a:chExt cx="549550" cy="499475"/>
          </a:xfrm>
        </p:grpSpPr>
        <p:sp>
          <p:nvSpPr>
            <p:cNvPr id="12" name="Google Shape;845;p38">
              <a:extLst>
                <a:ext uri="{FF2B5EF4-FFF2-40B4-BE49-F238E27FC236}">
                  <a16:creationId xmlns:a16="http://schemas.microsoft.com/office/drawing/2014/main" id="{D00E3710-C9FD-41A2-A4F2-D290F3B4AAF4}"/>
                </a:ext>
              </a:extLst>
            </p:cNvPr>
            <p:cNvSpPr/>
            <p:nvPr/>
          </p:nvSpPr>
          <p:spPr>
            <a:xfrm>
              <a:off x="4842450" y="5242400"/>
              <a:ext cx="213125" cy="225325"/>
            </a:xfrm>
            <a:custGeom>
              <a:avLst/>
              <a:gdLst/>
              <a:ahLst/>
              <a:cxnLst/>
              <a:rect l="l" t="t" r="r" b="b"/>
              <a:pathLst>
                <a:path w="8525" h="9013" extrusionOk="0">
                  <a:moveTo>
                    <a:pt x="8524" y="1"/>
                  </a:moveTo>
                  <a:lnTo>
                    <a:pt x="2272" y="3542"/>
                  </a:lnTo>
                  <a:lnTo>
                    <a:pt x="2150" y="3591"/>
                  </a:lnTo>
                  <a:lnTo>
                    <a:pt x="2028" y="3615"/>
                  </a:lnTo>
                  <a:lnTo>
                    <a:pt x="1906" y="3591"/>
                  </a:lnTo>
                  <a:lnTo>
                    <a:pt x="1808" y="3566"/>
                  </a:lnTo>
                  <a:lnTo>
                    <a:pt x="1735" y="3517"/>
                  </a:lnTo>
                  <a:lnTo>
                    <a:pt x="1662" y="3444"/>
                  </a:lnTo>
                  <a:lnTo>
                    <a:pt x="1588" y="3371"/>
                  </a:lnTo>
                  <a:lnTo>
                    <a:pt x="1" y="440"/>
                  </a:lnTo>
                  <a:lnTo>
                    <a:pt x="1" y="9013"/>
                  </a:lnTo>
                  <a:lnTo>
                    <a:pt x="8524" y="4104"/>
                  </a:lnTo>
                  <a:lnTo>
                    <a:pt x="85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46;p38">
              <a:extLst>
                <a:ext uri="{FF2B5EF4-FFF2-40B4-BE49-F238E27FC236}">
                  <a16:creationId xmlns:a16="http://schemas.microsoft.com/office/drawing/2014/main" id="{263A203A-E1DF-422F-A76B-E6272319BE39}"/>
                </a:ext>
              </a:extLst>
            </p:cNvPr>
            <p:cNvSpPr/>
            <p:nvPr/>
          </p:nvSpPr>
          <p:spPr>
            <a:xfrm>
              <a:off x="4617775" y="5241800"/>
              <a:ext cx="212500" cy="225925"/>
            </a:xfrm>
            <a:custGeom>
              <a:avLst/>
              <a:gdLst/>
              <a:ahLst/>
              <a:cxnLst/>
              <a:rect l="l" t="t" r="r" b="b"/>
              <a:pathLst>
                <a:path w="8500" h="9037" extrusionOk="0">
                  <a:moveTo>
                    <a:pt x="0" y="0"/>
                  </a:moveTo>
                  <a:lnTo>
                    <a:pt x="0" y="4128"/>
                  </a:lnTo>
                  <a:lnTo>
                    <a:pt x="8499" y="9037"/>
                  </a:lnTo>
                  <a:lnTo>
                    <a:pt x="8499" y="586"/>
                  </a:lnTo>
                  <a:lnTo>
                    <a:pt x="6961" y="3395"/>
                  </a:lnTo>
                  <a:lnTo>
                    <a:pt x="6887" y="3468"/>
                  </a:lnTo>
                  <a:lnTo>
                    <a:pt x="6814" y="3541"/>
                  </a:lnTo>
                  <a:lnTo>
                    <a:pt x="6741" y="3590"/>
                  </a:lnTo>
                  <a:lnTo>
                    <a:pt x="6643" y="3615"/>
                  </a:lnTo>
                  <a:lnTo>
                    <a:pt x="6521" y="3639"/>
                  </a:lnTo>
                  <a:lnTo>
                    <a:pt x="6399" y="3615"/>
                  </a:lnTo>
                  <a:lnTo>
                    <a:pt x="6277" y="3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47;p38">
              <a:extLst>
                <a:ext uri="{FF2B5EF4-FFF2-40B4-BE49-F238E27FC236}">
                  <a16:creationId xmlns:a16="http://schemas.microsoft.com/office/drawing/2014/main" id="{92F94E8A-4F6B-4730-AAC2-9165D1138C71}"/>
                </a:ext>
              </a:extLst>
            </p:cNvPr>
            <p:cNvSpPr/>
            <p:nvPr/>
          </p:nvSpPr>
          <p:spPr>
            <a:xfrm>
              <a:off x="4631200" y="4968250"/>
              <a:ext cx="411550" cy="236325"/>
            </a:xfrm>
            <a:custGeom>
              <a:avLst/>
              <a:gdLst/>
              <a:ahLst/>
              <a:cxnLst/>
              <a:rect l="l" t="t" r="r" b="b"/>
              <a:pathLst>
                <a:path w="16462" h="9453" extrusionOk="0">
                  <a:moveTo>
                    <a:pt x="8182" y="1"/>
                  </a:moveTo>
                  <a:lnTo>
                    <a:pt x="0" y="4763"/>
                  </a:lnTo>
                  <a:lnTo>
                    <a:pt x="8231" y="9452"/>
                  </a:lnTo>
                  <a:lnTo>
                    <a:pt x="16462" y="4763"/>
                  </a:lnTo>
                  <a:lnTo>
                    <a:pt x="81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48;p38">
              <a:extLst>
                <a:ext uri="{FF2B5EF4-FFF2-40B4-BE49-F238E27FC236}">
                  <a16:creationId xmlns:a16="http://schemas.microsoft.com/office/drawing/2014/main" id="{ED4F11E1-D1FE-4770-B05A-3066217BBAAE}"/>
                </a:ext>
              </a:extLst>
            </p:cNvPr>
            <p:cNvSpPr/>
            <p:nvPr/>
          </p:nvSpPr>
          <p:spPr>
            <a:xfrm>
              <a:off x="4562200" y="5094025"/>
              <a:ext cx="274800" cy="226550"/>
            </a:xfrm>
            <a:custGeom>
              <a:avLst/>
              <a:gdLst/>
              <a:ahLst/>
              <a:cxnLst/>
              <a:rect l="l" t="t" r="r" b="b"/>
              <a:pathLst>
                <a:path w="10992" h="9062" extrusionOk="0">
                  <a:moveTo>
                    <a:pt x="2248" y="1"/>
                  </a:moveTo>
                  <a:lnTo>
                    <a:pt x="1" y="4079"/>
                  </a:lnTo>
                  <a:lnTo>
                    <a:pt x="8744" y="9062"/>
                  </a:lnTo>
                  <a:lnTo>
                    <a:pt x="10991" y="4983"/>
                  </a:lnTo>
                  <a:lnTo>
                    <a:pt x="22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49;p38">
              <a:extLst>
                <a:ext uri="{FF2B5EF4-FFF2-40B4-BE49-F238E27FC236}">
                  <a16:creationId xmlns:a16="http://schemas.microsoft.com/office/drawing/2014/main" id="{12F60859-2B36-4FC3-8F89-BC4333CDA351}"/>
                </a:ext>
              </a:extLst>
            </p:cNvPr>
            <p:cNvSpPr/>
            <p:nvPr/>
          </p:nvSpPr>
          <p:spPr>
            <a:xfrm>
              <a:off x="4836975" y="5094025"/>
              <a:ext cx="274775" cy="226550"/>
            </a:xfrm>
            <a:custGeom>
              <a:avLst/>
              <a:gdLst/>
              <a:ahLst/>
              <a:cxnLst/>
              <a:rect l="l" t="t" r="r" b="b"/>
              <a:pathLst>
                <a:path w="10991" h="9062" extrusionOk="0">
                  <a:moveTo>
                    <a:pt x="8743" y="1"/>
                  </a:moveTo>
                  <a:lnTo>
                    <a:pt x="0" y="4983"/>
                  </a:lnTo>
                  <a:lnTo>
                    <a:pt x="2247" y="9062"/>
                  </a:lnTo>
                  <a:lnTo>
                    <a:pt x="10990" y="4079"/>
                  </a:lnTo>
                  <a:lnTo>
                    <a:pt x="8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398;p18">
            <a:extLst>
              <a:ext uri="{FF2B5EF4-FFF2-40B4-BE49-F238E27FC236}">
                <a16:creationId xmlns:a16="http://schemas.microsoft.com/office/drawing/2014/main" id="{F2B2FFBE-034E-4C70-B93E-508D68C86D01}"/>
              </a:ext>
            </a:extLst>
          </p:cNvPr>
          <p:cNvSpPr txBox="1">
            <a:spLocks/>
          </p:cNvSpPr>
          <p:nvPr/>
        </p:nvSpPr>
        <p:spPr>
          <a:xfrm>
            <a:off x="1527092" y="3846621"/>
            <a:ext cx="1569854" cy="1174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100" b="1" dirty="0">
                <a:solidFill>
                  <a:srgbClr val="00E1C6"/>
                </a:solidFill>
              </a:rPr>
              <a:t>Release Package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Forms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Processes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Datastores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Web Services</a:t>
            </a:r>
          </a:p>
        </p:txBody>
      </p:sp>
      <p:sp>
        <p:nvSpPr>
          <p:cNvPr id="19" name="Google Shape;398;p18">
            <a:extLst>
              <a:ext uri="{FF2B5EF4-FFF2-40B4-BE49-F238E27FC236}">
                <a16:creationId xmlns:a16="http://schemas.microsoft.com/office/drawing/2014/main" id="{D78F7743-08CF-499C-A902-1D8C880AFE96}"/>
              </a:ext>
            </a:extLst>
          </p:cNvPr>
          <p:cNvSpPr txBox="1">
            <a:spLocks/>
          </p:cNvSpPr>
          <p:nvPr/>
        </p:nvSpPr>
        <p:spPr>
          <a:xfrm>
            <a:off x="3238035" y="3846621"/>
            <a:ext cx="2088178" cy="1174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100" b="1" dirty="0">
                <a:solidFill>
                  <a:srgbClr val="19BBD5"/>
                </a:solidFill>
              </a:rPr>
              <a:t>Import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Forms – Retire 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Processes – Retire 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Datastores – Add/Remove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Web Services – Add/Remove</a:t>
            </a:r>
          </a:p>
        </p:txBody>
      </p:sp>
      <p:sp>
        <p:nvSpPr>
          <p:cNvPr id="20" name="Google Shape;398;p18">
            <a:extLst>
              <a:ext uri="{FF2B5EF4-FFF2-40B4-BE49-F238E27FC236}">
                <a16:creationId xmlns:a16="http://schemas.microsoft.com/office/drawing/2014/main" id="{81F10D75-6989-4EE2-A7C2-A6F0828B404D}"/>
              </a:ext>
            </a:extLst>
          </p:cNvPr>
          <p:cNvSpPr txBox="1">
            <a:spLocks/>
          </p:cNvSpPr>
          <p:nvPr/>
        </p:nvSpPr>
        <p:spPr>
          <a:xfrm>
            <a:off x="5326213" y="3846621"/>
            <a:ext cx="2088178" cy="1174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100" b="1" dirty="0">
                <a:solidFill>
                  <a:srgbClr val="3292E1"/>
                </a:solidFill>
              </a:rPr>
              <a:t>Import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Forms – Retire 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Processes – Retire 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Datastores – Add/Remove</a:t>
            </a:r>
          </a:p>
          <a:p>
            <a:pPr marL="285750" indent="-285750"/>
            <a:r>
              <a:rPr lang="en-US" sz="1100" dirty="0">
                <a:solidFill>
                  <a:schemeClr val="bg1">
                    <a:lumMod val="95000"/>
                  </a:schemeClr>
                </a:solidFill>
              </a:rPr>
              <a:t>Web Services – Add/Remove</a:t>
            </a:r>
          </a:p>
        </p:txBody>
      </p:sp>
    </p:spTree>
    <p:extLst>
      <p:ext uri="{BB962C8B-B14F-4D97-AF65-F5344CB8AC3E}">
        <p14:creationId xmlns:p14="http://schemas.microsoft.com/office/powerpoint/2010/main" val="1587463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95062E-6 L 0.19219 3.9506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18 -1.11111E-6 L 0.38733 -0.00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8205216-58C9-4EF8-BD40-047EC982F9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39</a:t>
            </a:fld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45702C6-C831-44D1-AC96-CFC0E4551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15" y="1098008"/>
            <a:ext cx="7475003" cy="283480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69FDE3D-D548-4467-9488-66058C16D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694" y="2501149"/>
            <a:ext cx="891536" cy="7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"/>
          <p:cNvSpPr txBox="1">
            <a:spLocks noGrp="1"/>
          </p:cNvSpPr>
          <p:nvPr>
            <p:ph type="ctrTitle" idx="4294967295"/>
          </p:nvPr>
        </p:nvSpPr>
        <p:spPr>
          <a:xfrm>
            <a:off x="3152775" y="1354750"/>
            <a:ext cx="456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800" dirty="0" err="1"/>
              <a:t>Objectives</a:t>
            </a:r>
            <a:endParaRPr sz="4800" dirty="0"/>
          </a:p>
        </p:txBody>
      </p:sp>
      <p:sp>
        <p:nvSpPr>
          <p:cNvPr id="352" name="Google Shape;352;p13"/>
          <p:cNvSpPr txBox="1">
            <a:spLocks noGrp="1"/>
          </p:cNvSpPr>
          <p:nvPr>
            <p:ph type="body" idx="4294967295"/>
          </p:nvPr>
        </p:nvSpPr>
        <p:spPr>
          <a:xfrm>
            <a:off x="3286468" y="2400250"/>
            <a:ext cx="4562100" cy="24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r>
              <a:rPr lang="en-US" sz="1200" dirty="0"/>
              <a:t>It’s </a:t>
            </a:r>
            <a:r>
              <a:rPr lang="en-US" sz="1200" b="1" u="sng" dirty="0"/>
              <a:t>your</a:t>
            </a:r>
            <a:r>
              <a:rPr lang="en-US" sz="1200" dirty="0"/>
              <a:t> conference – meet and learn</a:t>
            </a:r>
          </a:p>
          <a:p>
            <a:pPr marL="171450" indent="-171450"/>
            <a:r>
              <a:rPr lang="en-US" sz="1200" dirty="0"/>
              <a:t>SMTX development sharing</a:t>
            </a:r>
          </a:p>
          <a:p>
            <a:pPr marL="171450" indent="-171450"/>
            <a:r>
              <a:rPr lang="en-US" sz="1200" dirty="0"/>
              <a:t>Customer experiences</a:t>
            </a:r>
          </a:p>
          <a:p>
            <a:pPr marL="171450" indent="-171450"/>
            <a:r>
              <a:rPr lang="en-US" sz="1200" dirty="0"/>
              <a:t>Drink some beer</a:t>
            </a:r>
            <a:endParaRPr sz="1200" dirty="0"/>
          </a:p>
        </p:txBody>
      </p:sp>
      <p:sp>
        <p:nvSpPr>
          <p:cNvPr id="354" name="Google Shape;354;p13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3900D3DD-AE5E-4309-A8FD-0CB09E8ECBFD}"/>
              </a:ext>
            </a:extLst>
          </p:cNvPr>
          <p:cNvSpPr/>
          <p:nvPr/>
        </p:nvSpPr>
        <p:spPr>
          <a:xfrm rot="5400000">
            <a:off x="1165973" y="47395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Google Shape;21;p2">
            <a:extLst>
              <a:ext uri="{FF2B5EF4-FFF2-40B4-BE49-F238E27FC236}">
                <a16:creationId xmlns:a16="http://schemas.microsoft.com/office/drawing/2014/main" id="{6820BAEA-3DF9-426D-828D-D02F5BDCBF8C}"/>
              </a:ext>
            </a:extLst>
          </p:cNvPr>
          <p:cNvGrpSpPr/>
          <p:nvPr/>
        </p:nvGrpSpPr>
        <p:grpSpPr>
          <a:xfrm>
            <a:off x="1737442" y="1070142"/>
            <a:ext cx="382958" cy="607111"/>
            <a:chOff x="6718575" y="2318625"/>
            <a:chExt cx="256950" cy="407375"/>
          </a:xfrm>
        </p:grpSpPr>
        <p:sp>
          <p:nvSpPr>
            <p:cNvPr id="9" name="Google Shape;22;p2">
              <a:extLst>
                <a:ext uri="{FF2B5EF4-FFF2-40B4-BE49-F238E27FC236}">
                  <a16:creationId xmlns:a16="http://schemas.microsoft.com/office/drawing/2014/main" id="{B01994C9-70BB-4969-B876-8AC092FA3A84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;p2">
              <a:extLst>
                <a:ext uri="{FF2B5EF4-FFF2-40B4-BE49-F238E27FC236}">
                  <a16:creationId xmlns:a16="http://schemas.microsoft.com/office/drawing/2014/main" id="{2A70D897-DAD0-4419-A726-F61661B5E9A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;p2">
              <a:extLst>
                <a:ext uri="{FF2B5EF4-FFF2-40B4-BE49-F238E27FC236}">
                  <a16:creationId xmlns:a16="http://schemas.microsoft.com/office/drawing/2014/main" id="{430F189C-8B97-4D18-A912-CE0D5F97F0D5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;p2">
              <a:extLst>
                <a:ext uri="{FF2B5EF4-FFF2-40B4-BE49-F238E27FC236}">
                  <a16:creationId xmlns:a16="http://schemas.microsoft.com/office/drawing/2014/main" id="{A8981F2E-CA76-48AC-ACC3-DD0E1DD150DE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;p2">
              <a:extLst>
                <a:ext uri="{FF2B5EF4-FFF2-40B4-BE49-F238E27FC236}">
                  <a16:creationId xmlns:a16="http://schemas.microsoft.com/office/drawing/2014/main" id="{5851F136-5838-4C57-BB46-B8DEA6F3AE4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;p2">
              <a:extLst>
                <a:ext uri="{FF2B5EF4-FFF2-40B4-BE49-F238E27FC236}">
                  <a16:creationId xmlns:a16="http://schemas.microsoft.com/office/drawing/2014/main" id="{882A018E-DD7D-409B-8F29-06EEDD5E6C8F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;p2">
              <a:extLst>
                <a:ext uri="{FF2B5EF4-FFF2-40B4-BE49-F238E27FC236}">
                  <a16:creationId xmlns:a16="http://schemas.microsoft.com/office/drawing/2014/main" id="{6E696B14-C4C0-4D80-8FDD-2674BC33734C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;p2">
              <a:extLst>
                <a:ext uri="{FF2B5EF4-FFF2-40B4-BE49-F238E27FC236}">
                  <a16:creationId xmlns:a16="http://schemas.microsoft.com/office/drawing/2014/main" id="{A9EA6E2D-658D-4672-B2E3-1CE0CBAE4DBE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82868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85CD742-4451-422F-8361-7FFD3BBA96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40</a:t>
            </a:fld>
            <a:endParaRPr lang="nl-NL"/>
          </a:p>
        </p:txBody>
      </p:sp>
      <p:pic>
        <p:nvPicPr>
          <p:cNvPr id="3" name="SMTX Release ManagerI">
            <a:hlinkClick r:id="" action="ppaction://media"/>
            <a:extLst>
              <a:ext uri="{FF2B5EF4-FFF2-40B4-BE49-F238E27FC236}">
                <a16:creationId xmlns:a16="http://schemas.microsoft.com/office/drawing/2014/main" id="{B7FDCD44-F5DB-4E62-99E5-2B5FDF88C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4401" y="1108981"/>
            <a:ext cx="6865476" cy="35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0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4870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/>
              <a:t>Benefits</a:t>
            </a:r>
            <a:endParaRPr b="1" dirty="0"/>
          </a:p>
          <a:p>
            <a:pPr marL="285750" indent="-285750"/>
            <a:r>
              <a:rPr lang="nl-NL" dirty="0"/>
              <a:t>Export multiple </a:t>
            </a:r>
            <a:r>
              <a:rPr lang="nl-NL" dirty="0" err="1"/>
              <a:t>elements</a:t>
            </a:r>
            <a:r>
              <a:rPr lang="nl-NL" dirty="0"/>
              <a:t> in 1 file</a:t>
            </a:r>
          </a:p>
          <a:p>
            <a:pPr marL="285750" indent="-285750"/>
            <a:r>
              <a:rPr lang="nl-NL" dirty="0" err="1"/>
              <a:t>Retire</a:t>
            </a:r>
            <a:r>
              <a:rPr lang="nl-NL" dirty="0"/>
              <a:t> </a:t>
            </a:r>
            <a:r>
              <a:rPr lang="nl-NL" dirty="0" err="1"/>
              <a:t>old</a:t>
            </a:r>
            <a:r>
              <a:rPr lang="nl-NL" dirty="0"/>
              <a:t> </a:t>
            </a:r>
            <a:r>
              <a:rPr lang="nl-NL" dirty="0" err="1"/>
              <a:t>versions</a:t>
            </a:r>
            <a:endParaRPr lang="nl-NL" dirty="0"/>
          </a:p>
          <a:p>
            <a:pPr marL="742950" lvl="1" indent="-285750"/>
            <a:r>
              <a:rPr lang="nl-NL" dirty="0"/>
              <a:t>Review </a:t>
            </a:r>
            <a:r>
              <a:rPr lang="nl-NL" dirty="0" err="1"/>
              <a:t>and</a:t>
            </a:r>
            <a:r>
              <a:rPr lang="nl-NL" dirty="0"/>
              <a:t> test </a:t>
            </a:r>
            <a:r>
              <a:rPr lang="nl-NL" dirty="0" err="1"/>
              <a:t>old</a:t>
            </a:r>
            <a:r>
              <a:rPr lang="nl-NL" dirty="0"/>
              <a:t> </a:t>
            </a:r>
            <a:r>
              <a:rPr lang="nl-NL" dirty="0" err="1"/>
              <a:t>versions</a:t>
            </a:r>
            <a:endParaRPr lang="nl-NL" dirty="0"/>
          </a:p>
          <a:p>
            <a:pPr marL="285750" indent="-285750"/>
            <a:r>
              <a:rPr lang="nl-NL" dirty="0"/>
              <a:t>Datastore </a:t>
            </a:r>
            <a:r>
              <a:rPr lang="nl-NL" dirty="0" err="1"/>
              <a:t>replacement</a:t>
            </a:r>
            <a:r>
              <a:rPr lang="nl-NL" dirty="0"/>
              <a:t>, option </a:t>
            </a:r>
            <a:r>
              <a:rPr lang="nl-NL" dirty="0" err="1"/>
              <a:t>to</a:t>
            </a:r>
            <a:r>
              <a:rPr lang="nl-NL" dirty="0"/>
              <a:t> keep data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Release Manager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18336"/>
      </p:ext>
    </p:extLst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00F7C-60D1-4412-85FE-62F7E36C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Retired</a:t>
            </a:r>
            <a:r>
              <a:rPr lang="nl-NL" dirty="0"/>
              <a:t> </a:t>
            </a:r>
            <a:r>
              <a:rPr lang="nl-NL" dirty="0" err="1"/>
              <a:t>versions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087F610-0CD1-44D3-9DE1-3F2063A4DF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42</a:t>
            </a:fld>
            <a:endParaRPr lang="nl-NL"/>
          </a:p>
        </p:txBody>
      </p:sp>
      <p:sp>
        <p:nvSpPr>
          <p:cNvPr id="6" name="Google Shape;429;p22">
            <a:extLst>
              <a:ext uri="{FF2B5EF4-FFF2-40B4-BE49-F238E27FC236}">
                <a16:creationId xmlns:a16="http://schemas.microsoft.com/office/drawing/2014/main" id="{48A90D5F-417B-4B1E-853B-F22CF9030042}"/>
              </a:ext>
            </a:extLst>
          </p:cNvPr>
          <p:cNvSpPr/>
          <p:nvPr/>
        </p:nvSpPr>
        <p:spPr>
          <a:xfrm>
            <a:off x="2428779" y="2380900"/>
            <a:ext cx="1605587" cy="1390949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Active Forms / </a:t>
            </a:r>
            <a:r>
              <a:rPr lang="nl-NL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Process</a:t>
            </a:r>
            <a:endParaRPr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" name="Google Shape;431;p22">
            <a:extLst>
              <a:ext uri="{FF2B5EF4-FFF2-40B4-BE49-F238E27FC236}">
                <a16:creationId xmlns:a16="http://schemas.microsoft.com/office/drawing/2014/main" id="{3B81FD1A-E068-4A9A-86F9-2031783C6A30}"/>
              </a:ext>
            </a:extLst>
          </p:cNvPr>
          <p:cNvSpPr/>
          <p:nvPr/>
        </p:nvSpPr>
        <p:spPr>
          <a:xfrm>
            <a:off x="3774286" y="3357680"/>
            <a:ext cx="956159" cy="828338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5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Retired</a:t>
            </a:r>
            <a:r>
              <a:rPr lang="nl-NL" sz="105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nl-NL" sz="105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version</a:t>
            </a:r>
            <a:r>
              <a:rPr lang="nl-NL" sz="105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1</a:t>
            </a:r>
            <a:endParaRPr sz="105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" name="Google Shape;431;p22">
            <a:extLst>
              <a:ext uri="{FF2B5EF4-FFF2-40B4-BE49-F238E27FC236}">
                <a16:creationId xmlns:a16="http://schemas.microsoft.com/office/drawing/2014/main" id="{9761E1FD-F480-434D-8AF2-971C11970733}"/>
              </a:ext>
            </a:extLst>
          </p:cNvPr>
          <p:cNvSpPr/>
          <p:nvPr/>
        </p:nvSpPr>
        <p:spPr>
          <a:xfrm>
            <a:off x="4730445" y="3357680"/>
            <a:ext cx="956159" cy="828338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5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Retired</a:t>
            </a:r>
            <a:r>
              <a:rPr lang="nl-NL" sz="105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nl-NL" sz="105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version</a:t>
            </a:r>
            <a:r>
              <a:rPr lang="nl-NL" sz="105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2</a:t>
            </a:r>
            <a:endParaRPr sz="105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" name="Google Shape;431;p22">
            <a:extLst>
              <a:ext uri="{FF2B5EF4-FFF2-40B4-BE49-F238E27FC236}">
                <a16:creationId xmlns:a16="http://schemas.microsoft.com/office/drawing/2014/main" id="{314AF092-8FE7-4D05-B39E-71854589F411}"/>
              </a:ext>
            </a:extLst>
          </p:cNvPr>
          <p:cNvSpPr/>
          <p:nvPr/>
        </p:nvSpPr>
        <p:spPr>
          <a:xfrm>
            <a:off x="5686604" y="3357680"/>
            <a:ext cx="956159" cy="828338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5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Retired</a:t>
            </a:r>
            <a:r>
              <a:rPr lang="nl-NL" sz="105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nl-NL" sz="105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version</a:t>
            </a:r>
            <a:r>
              <a:rPr lang="nl-NL" sz="105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3</a:t>
            </a:r>
            <a:endParaRPr sz="105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71E8331-5B93-40E6-BC1E-FF7821647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087" y="1491383"/>
            <a:ext cx="5531005" cy="25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00F7C-60D1-4412-85FE-62F7E36C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00" y="1127625"/>
            <a:ext cx="4944300" cy="645300"/>
          </a:xfrm>
        </p:spPr>
        <p:txBody>
          <a:bodyPr/>
          <a:lstStyle/>
          <a:p>
            <a:r>
              <a:rPr lang="nl-NL" dirty="0" err="1"/>
              <a:t>Importing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087F610-0CD1-44D3-9DE1-3F2063A4DF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43</a:t>
            </a:fld>
            <a:endParaRPr lang="nl-NL"/>
          </a:p>
        </p:txBody>
      </p:sp>
      <p:sp>
        <p:nvSpPr>
          <p:cNvPr id="6" name="Google Shape;429;p22">
            <a:extLst>
              <a:ext uri="{FF2B5EF4-FFF2-40B4-BE49-F238E27FC236}">
                <a16:creationId xmlns:a16="http://schemas.microsoft.com/office/drawing/2014/main" id="{48A90D5F-417B-4B1E-853B-F22CF9030042}"/>
              </a:ext>
            </a:extLst>
          </p:cNvPr>
          <p:cNvSpPr/>
          <p:nvPr/>
        </p:nvSpPr>
        <p:spPr>
          <a:xfrm>
            <a:off x="5457719" y="1949345"/>
            <a:ext cx="1012596" cy="87723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1A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Process</a:t>
            </a:r>
            <a:r>
              <a:rPr lang="nl-NL"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Version 1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" name="Google Shape;429;p22">
            <a:extLst>
              <a:ext uri="{FF2B5EF4-FFF2-40B4-BE49-F238E27FC236}">
                <a16:creationId xmlns:a16="http://schemas.microsoft.com/office/drawing/2014/main" id="{0EDBBD25-F709-4565-86AA-FB73E0D576F1}"/>
              </a:ext>
            </a:extLst>
          </p:cNvPr>
          <p:cNvSpPr/>
          <p:nvPr/>
        </p:nvSpPr>
        <p:spPr>
          <a:xfrm>
            <a:off x="3355806" y="1949345"/>
            <a:ext cx="1012596" cy="87723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1A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Form Version 1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" name="Google Shape;479;p27">
            <a:extLst>
              <a:ext uri="{FF2B5EF4-FFF2-40B4-BE49-F238E27FC236}">
                <a16:creationId xmlns:a16="http://schemas.microsoft.com/office/drawing/2014/main" id="{8C4DFB80-B5D7-4CBB-8E07-1F5CB989B523}"/>
              </a:ext>
            </a:extLst>
          </p:cNvPr>
          <p:cNvSpPr/>
          <p:nvPr/>
        </p:nvSpPr>
        <p:spPr>
          <a:xfrm>
            <a:off x="4636346" y="2240086"/>
            <a:ext cx="504842" cy="299317"/>
          </a:xfrm>
          <a:prstGeom prst="chevron">
            <a:avLst>
              <a:gd name="adj" fmla="val 29853"/>
            </a:avLst>
          </a:prstGeom>
          <a:noFill/>
          <a:ln w="28575" cap="flat" cmpd="sng">
            <a:solidFill>
              <a:srgbClr val="19B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00" dirty="0">
                <a:solidFill>
                  <a:srgbClr val="19BBD5"/>
                </a:solidFill>
                <a:latin typeface="Muli"/>
                <a:ea typeface="Muli"/>
                <a:cs typeface="Muli"/>
                <a:sym typeface="Muli"/>
              </a:rPr>
              <a:t>link</a:t>
            </a:r>
            <a:endParaRPr sz="700" dirty="0">
              <a:solidFill>
                <a:srgbClr val="19BBD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" name="Google Shape;479;p27">
            <a:extLst>
              <a:ext uri="{FF2B5EF4-FFF2-40B4-BE49-F238E27FC236}">
                <a16:creationId xmlns:a16="http://schemas.microsoft.com/office/drawing/2014/main" id="{5C14147C-5255-41B1-AD58-EC5AF2A49AF6}"/>
              </a:ext>
            </a:extLst>
          </p:cNvPr>
          <p:cNvSpPr/>
          <p:nvPr/>
        </p:nvSpPr>
        <p:spPr>
          <a:xfrm>
            <a:off x="436832" y="3628357"/>
            <a:ext cx="862994" cy="359513"/>
          </a:xfrm>
          <a:prstGeom prst="chevron">
            <a:avLst>
              <a:gd name="adj" fmla="val 29853"/>
            </a:avLst>
          </a:prstGeom>
          <a:noFill/>
          <a:ln w="28575" cap="flat" cmpd="sng">
            <a:solidFill>
              <a:srgbClr val="19B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dirty="0">
                <a:solidFill>
                  <a:srgbClr val="19BBD5"/>
                </a:solidFill>
                <a:latin typeface="Muli"/>
                <a:ea typeface="Muli"/>
                <a:cs typeface="Muli"/>
                <a:sym typeface="Muli"/>
              </a:rPr>
              <a:t>Import</a:t>
            </a:r>
            <a:endParaRPr sz="1000" dirty="0">
              <a:solidFill>
                <a:srgbClr val="19BBD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" name="Google Shape;429;p22">
            <a:extLst>
              <a:ext uri="{FF2B5EF4-FFF2-40B4-BE49-F238E27FC236}">
                <a16:creationId xmlns:a16="http://schemas.microsoft.com/office/drawing/2014/main" id="{E75AC904-B265-4BCE-BCD4-86E4D22E51C7}"/>
              </a:ext>
            </a:extLst>
          </p:cNvPr>
          <p:cNvSpPr/>
          <p:nvPr/>
        </p:nvSpPr>
        <p:spPr>
          <a:xfrm>
            <a:off x="5415619" y="3409915"/>
            <a:ext cx="865823" cy="750078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1A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Process</a:t>
            </a:r>
            <a:r>
              <a:rPr lang="nl-NL" sz="8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Version 1</a:t>
            </a:r>
            <a:endParaRPr sz="8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7" name="Google Shape;479;p27">
            <a:extLst>
              <a:ext uri="{FF2B5EF4-FFF2-40B4-BE49-F238E27FC236}">
                <a16:creationId xmlns:a16="http://schemas.microsoft.com/office/drawing/2014/main" id="{46319335-DE11-43AB-BC06-4D3C8DB2293F}"/>
              </a:ext>
            </a:extLst>
          </p:cNvPr>
          <p:cNvSpPr/>
          <p:nvPr/>
        </p:nvSpPr>
        <p:spPr>
          <a:xfrm>
            <a:off x="4636346" y="3605198"/>
            <a:ext cx="606371" cy="359513"/>
          </a:xfrm>
          <a:prstGeom prst="chevron">
            <a:avLst>
              <a:gd name="adj" fmla="val 29853"/>
            </a:avLst>
          </a:prstGeom>
          <a:noFill/>
          <a:ln w="28575" cap="flat" cmpd="sng">
            <a:solidFill>
              <a:srgbClr val="19B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dirty="0">
                <a:solidFill>
                  <a:srgbClr val="19BBD5"/>
                </a:solidFill>
                <a:latin typeface="Muli"/>
                <a:ea typeface="Muli"/>
                <a:cs typeface="Muli"/>
                <a:sym typeface="Muli"/>
              </a:rPr>
              <a:t>link</a:t>
            </a:r>
            <a:endParaRPr sz="1000" dirty="0">
              <a:solidFill>
                <a:srgbClr val="19BBD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" name="Google Shape;429;p22">
            <a:extLst>
              <a:ext uri="{FF2B5EF4-FFF2-40B4-BE49-F238E27FC236}">
                <a16:creationId xmlns:a16="http://schemas.microsoft.com/office/drawing/2014/main" id="{4849DBEB-5A6A-42B7-9432-1DF812CA2B56}"/>
              </a:ext>
            </a:extLst>
          </p:cNvPr>
          <p:cNvSpPr/>
          <p:nvPr/>
        </p:nvSpPr>
        <p:spPr>
          <a:xfrm>
            <a:off x="1400979" y="3369498"/>
            <a:ext cx="1012596" cy="87723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Form </a:t>
            </a:r>
            <a:r>
              <a:rPr lang="nl-NL" sz="11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version</a:t>
            </a:r>
            <a:r>
              <a:rPr lang="nl-NL" sz="11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2</a:t>
            </a:r>
            <a:endParaRPr sz="11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" name="Google Shape;429;p22">
            <a:extLst>
              <a:ext uri="{FF2B5EF4-FFF2-40B4-BE49-F238E27FC236}">
                <a16:creationId xmlns:a16="http://schemas.microsoft.com/office/drawing/2014/main" id="{25F6438E-4EFC-42F4-B546-19DABE0CCDF0}"/>
              </a:ext>
            </a:extLst>
          </p:cNvPr>
          <p:cNvSpPr/>
          <p:nvPr/>
        </p:nvSpPr>
        <p:spPr>
          <a:xfrm>
            <a:off x="3450848" y="3369498"/>
            <a:ext cx="1012596" cy="87723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Form </a:t>
            </a:r>
            <a:r>
              <a:rPr lang="nl-NL" sz="11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version</a:t>
            </a:r>
            <a:r>
              <a:rPr lang="nl-NL" sz="11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2</a:t>
            </a:r>
            <a:endParaRPr sz="11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" name="Google Shape;479;p27">
            <a:extLst>
              <a:ext uri="{FF2B5EF4-FFF2-40B4-BE49-F238E27FC236}">
                <a16:creationId xmlns:a16="http://schemas.microsoft.com/office/drawing/2014/main" id="{8ACA885A-1FD2-424E-BA42-0C6F1C140F92}"/>
              </a:ext>
            </a:extLst>
          </p:cNvPr>
          <p:cNvSpPr/>
          <p:nvPr/>
        </p:nvSpPr>
        <p:spPr>
          <a:xfrm>
            <a:off x="2498673" y="3717074"/>
            <a:ext cx="366914" cy="182080"/>
          </a:xfrm>
          <a:prstGeom prst="chevron">
            <a:avLst>
              <a:gd name="adj" fmla="val 29853"/>
            </a:avLst>
          </a:prstGeom>
          <a:noFill/>
          <a:ln w="28575" cap="flat" cmpd="sng">
            <a:solidFill>
              <a:srgbClr val="19B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19BBD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" name="Google Shape;429;p22">
            <a:extLst>
              <a:ext uri="{FF2B5EF4-FFF2-40B4-BE49-F238E27FC236}">
                <a16:creationId xmlns:a16="http://schemas.microsoft.com/office/drawing/2014/main" id="{1F7A458E-412C-4BC7-8494-9EC52E25C918}"/>
              </a:ext>
            </a:extLst>
          </p:cNvPr>
          <p:cNvSpPr/>
          <p:nvPr/>
        </p:nvSpPr>
        <p:spPr>
          <a:xfrm>
            <a:off x="4214373" y="4138188"/>
            <a:ext cx="504841" cy="431548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1A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Version 1</a:t>
            </a:r>
            <a:endParaRPr sz="6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20812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00F7C-60D1-4412-85FE-62F7E36C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00" y="1127625"/>
            <a:ext cx="4944300" cy="645300"/>
          </a:xfrm>
        </p:spPr>
        <p:txBody>
          <a:bodyPr/>
          <a:lstStyle/>
          <a:p>
            <a:r>
              <a:rPr lang="nl-NL" dirty="0" err="1"/>
              <a:t>Importing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087F610-0CD1-44D3-9DE1-3F2063A4DF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44</a:t>
            </a:fld>
            <a:endParaRPr lang="nl-NL"/>
          </a:p>
        </p:txBody>
      </p:sp>
      <p:sp>
        <p:nvSpPr>
          <p:cNvPr id="6" name="Google Shape;429;p22">
            <a:extLst>
              <a:ext uri="{FF2B5EF4-FFF2-40B4-BE49-F238E27FC236}">
                <a16:creationId xmlns:a16="http://schemas.microsoft.com/office/drawing/2014/main" id="{48A90D5F-417B-4B1E-853B-F22CF9030042}"/>
              </a:ext>
            </a:extLst>
          </p:cNvPr>
          <p:cNvSpPr/>
          <p:nvPr/>
        </p:nvSpPr>
        <p:spPr>
          <a:xfrm>
            <a:off x="5457718" y="1949345"/>
            <a:ext cx="1219281" cy="290741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1A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Datastore parameter</a:t>
            </a:r>
            <a:endParaRPr sz="7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" name="Google Shape;429;p22">
            <a:extLst>
              <a:ext uri="{FF2B5EF4-FFF2-40B4-BE49-F238E27FC236}">
                <a16:creationId xmlns:a16="http://schemas.microsoft.com/office/drawing/2014/main" id="{0EDBBD25-F709-4565-86AA-FB73E0D576F1}"/>
              </a:ext>
            </a:extLst>
          </p:cNvPr>
          <p:cNvSpPr/>
          <p:nvPr/>
        </p:nvSpPr>
        <p:spPr>
          <a:xfrm>
            <a:off x="3355806" y="1949345"/>
            <a:ext cx="1012596" cy="87723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1A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Form Version 1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" name="Google Shape;479;p27">
            <a:extLst>
              <a:ext uri="{FF2B5EF4-FFF2-40B4-BE49-F238E27FC236}">
                <a16:creationId xmlns:a16="http://schemas.microsoft.com/office/drawing/2014/main" id="{8C4DFB80-B5D7-4CBB-8E07-1F5CB989B523}"/>
              </a:ext>
            </a:extLst>
          </p:cNvPr>
          <p:cNvSpPr/>
          <p:nvPr/>
        </p:nvSpPr>
        <p:spPr>
          <a:xfrm>
            <a:off x="4636346" y="2240086"/>
            <a:ext cx="504842" cy="299317"/>
          </a:xfrm>
          <a:prstGeom prst="chevron">
            <a:avLst>
              <a:gd name="adj" fmla="val 29853"/>
            </a:avLst>
          </a:prstGeom>
          <a:noFill/>
          <a:ln w="28575" cap="flat" cmpd="sng">
            <a:solidFill>
              <a:srgbClr val="19B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00" dirty="0">
                <a:solidFill>
                  <a:srgbClr val="19BBD5"/>
                </a:solidFill>
                <a:latin typeface="Muli"/>
                <a:ea typeface="Muli"/>
                <a:cs typeface="Muli"/>
                <a:sym typeface="Muli"/>
              </a:rPr>
              <a:t>link</a:t>
            </a:r>
            <a:endParaRPr sz="700" dirty="0">
              <a:solidFill>
                <a:srgbClr val="19BBD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" name="Google Shape;479;p27">
            <a:extLst>
              <a:ext uri="{FF2B5EF4-FFF2-40B4-BE49-F238E27FC236}">
                <a16:creationId xmlns:a16="http://schemas.microsoft.com/office/drawing/2014/main" id="{5C14147C-5255-41B1-AD58-EC5AF2A49AF6}"/>
              </a:ext>
            </a:extLst>
          </p:cNvPr>
          <p:cNvSpPr/>
          <p:nvPr/>
        </p:nvSpPr>
        <p:spPr>
          <a:xfrm>
            <a:off x="436832" y="3628357"/>
            <a:ext cx="862994" cy="359513"/>
          </a:xfrm>
          <a:prstGeom prst="chevron">
            <a:avLst>
              <a:gd name="adj" fmla="val 29853"/>
            </a:avLst>
          </a:prstGeom>
          <a:noFill/>
          <a:ln w="28575" cap="flat" cmpd="sng">
            <a:solidFill>
              <a:srgbClr val="19B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dirty="0">
                <a:solidFill>
                  <a:srgbClr val="19BBD5"/>
                </a:solidFill>
                <a:latin typeface="Muli"/>
                <a:ea typeface="Muli"/>
                <a:cs typeface="Muli"/>
                <a:sym typeface="Muli"/>
              </a:rPr>
              <a:t>Import</a:t>
            </a:r>
            <a:endParaRPr sz="1000" dirty="0">
              <a:solidFill>
                <a:srgbClr val="19BBD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7" name="Google Shape;479;p27">
            <a:extLst>
              <a:ext uri="{FF2B5EF4-FFF2-40B4-BE49-F238E27FC236}">
                <a16:creationId xmlns:a16="http://schemas.microsoft.com/office/drawing/2014/main" id="{46319335-DE11-43AB-BC06-4D3C8DB2293F}"/>
              </a:ext>
            </a:extLst>
          </p:cNvPr>
          <p:cNvSpPr/>
          <p:nvPr/>
        </p:nvSpPr>
        <p:spPr>
          <a:xfrm>
            <a:off x="4636346" y="3605198"/>
            <a:ext cx="606371" cy="359513"/>
          </a:xfrm>
          <a:prstGeom prst="chevron">
            <a:avLst>
              <a:gd name="adj" fmla="val 29853"/>
            </a:avLst>
          </a:prstGeom>
          <a:noFill/>
          <a:ln w="28575" cap="flat" cmpd="sng">
            <a:solidFill>
              <a:srgbClr val="19B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dirty="0">
                <a:solidFill>
                  <a:srgbClr val="19BBD5"/>
                </a:solidFill>
                <a:latin typeface="Muli"/>
                <a:ea typeface="Muli"/>
                <a:cs typeface="Muli"/>
                <a:sym typeface="Muli"/>
              </a:rPr>
              <a:t>link</a:t>
            </a:r>
            <a:endParaRPr sz="1000" dirty="0">
              <a:solidFill>
                <a:srgbClr val="19BBD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" name="Google Shape;429;p22">
            <a:extLst>
              <a:ext uri="{FF2B5EF4-FFF2-40B4-BE49-F238E27FC236}">
                <a16:creationId xmlns:a16="http://schemas.microsoft.com/office/drawing/2014/main" id="{4849DBEB-5A6A-42B7-9432-1DF812CA2B56}"/>
              </a:ext>
            </a:extLst>
          </p:cNvPr>
          <p:cNvSpPr/>
          <p:nvPr/>
        </p:nvSpPr>
        <p:spPr>
          <a:xfrm>
            <a:off x="1400979" y="3369498"/>
            <a:ext cx="1012596" cy="87723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Form </a:t>
            </a:r>
            <a:r>
              <a:rPr lang="nl-NL" sz="11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version</a:t>
            </a:r>
            <a:r>
              <a:rPr lang="nl-NL" sz="11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2</a:t>
            </a:r>
            <a:endParaRPr sz="11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" name="Google Shape;429;p22">
            <a:extLst>
              <a:ext uri="{FF2B5EF4-FFF2-40B4-BE49-F238E27FC236}">
                <a16:creationId xmlns:a16="http://schemas.microsoft.com/office/drawing/2014/main" id="{25F6438E-4EFC-42F4-B546-19DABE0CCDF0}"/>
              </a:ext>
            </a:extLst>
          </p:cNvPr>
          <p:cNvSpPr/>
          <p:nvPr/>
        </p:nvSpPr>
        <p:spPr>
          <a:xfrm>
            <a:off x="3450848" y="3369498"/>
            <a:ext cx="1012596" cy="87723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Form </a:t>
            </a:r>
            <a:r>
              <a:rPr lang="nl-NL" sz="11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version</a:t>
            </a:r>
            <a:r>
              <a:rPr lang="nl-NL" sz="11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2</a:t>
            </a:r>
            <a:endParaRPr sz="11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2" name="Google Shape;479;p27">
            <a:extLst>
              <a:ext uri="{FF2B5EF4-FFF2-40B4-BE49-F238E27FC236}">
                <a16:creationId xmlns:a16="http://schemas.microsoft.com/office/drawing/2014/main" id="{8ACA885A-1FD2-424E-BA42-0C6F1C140F92}"/>
              </a:ext>
            </a:extLst>
          </p:cNvPr>
          <p:cNvSpPr/>
          <p:nvPr/>
        </p:nvSpPr>
        <p:spPr>
          <a:xfrm>
            <a:off x="2498673" y="3717074"/>
            <a:ext cx="366914" cy="182080"/>
          </a:xfrm>
          <a:prstGeom prst="chevron">
            <a:avLst>
              <a:gd name="adj" fmla="val 29853"/>
            </a:avLst>
          </a:prstGeom>
          <a:noFill/>
          <a:ln w="28575" cap="flat" cmpd="sng">
            <a:solidFill>
              <a:srgbClr val="19BBD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19BBD5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3" name="Google Shape;429;p22">
            <a:extLst>
              <a:ext uri="{FF2B5EF4-FFF2-40B4-BE49-F238E27FC236}">
                <a16:creationId xmlns:a16="http://schemas.microsoft.com/office/drawing/2014/main" id="{1F7A458E-412C-4BC7-8494-9EC52E25C918}"/>
              </a:ext>
            </a:extLst>
          </p:cNvPr>
          <p:cNvSpPr/>
          <p:nvPr/>
        </p:nvSpPr>
        <p:spPr>
          <a:xfrm>
            <a:off x="4214373" y="4138188"/>
            <a:ext cx="504841" cy="431548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1A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Version 1</a:t>
            </a:r>
            <a:endParaRPr sz="6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" name="Google Shape;429;p22">
            <a:extLst>
              <a:ext uri="{FF2B5EF4-FFF2-40B4-BE49-F238E27FC236}">
                <a16:creationId xmlns:a16="http://schemas.microsoft.com/office/drawing/2014/main" id="{D71C3F87-154A-4D7E-87BE-3C38E89FB7D1}"/>
              </a:ext>
            </a:extLst>
          </p:cNvPr>
          <p:cNvSpPr/>
          <p:nvPr/>
        </p:nvSpPr>
        <p:spPr>
          <a:xfrm>
            <a:off x="5457718" y="2280470"/>
            <a:ext cx="1219281" cy="290741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1A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Datastore parameter</a:t>
            </a:r>
            <a:endParaRPr sz="7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6" name="Google Shape;429;p22">
            <a:extLst>
              <a:ext uri="{FF2B5EF4-FFF2-40B4-BE49-F238E27FC236}">
                <a16:creationId xmlns:a16="http://schemas.microsoft.com/office/drawing/2014/main" id="{33238548-4279-4B70-86C9-7C43D1DC00CB}"/>
              </a:ext>
            </a:extLst>
          </p:cNvPr>
          <p:cNvSpPr/>
          <p:nvPr/>
        </p:nvSpPr>
        <p:spPr>
          <a:xfrm>
            <a:off x="5457718" y="2615954"/>
            <a:ext cx="1219281" cy="290741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1A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Datastore parameter</a:t>
            </a:r>
            <a:endParaRPr sz="7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" name="Google Shape;429;p22">
            <a:extLst>
              <a:ext uri="{FF2B5EF4-FFF2-40B4-BE49-F238E27FC236}">
                <a16:creationId xmlns:a16="http://schemas.microsoft.com/office/drawing/2014/main" id="{84447063-9883-4AC7-AA48-5B8C9ED59AF7}"/>
              </a:ext>
            </a:extLst>
          </p:cNvPr>
          <p:cNvSpPr/>
          <p:nvPr/>
        </p:nvSpPr>
        <p:spPr>
          <a:xfrm>
            <a:off x="1299826" y="4354814"/>
            <a:ext cx="1219281" cy="290741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Datastore parameter</a:t>
            </a:r>
            <a:endParaRPr sz="7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" name="Google Shape;429;p22">
            <a:extLst>
              <a:ext uri="{FF2B5EF4-FFF2-40B4-BE49-F238E27FC236}">
                <a16:creationId xmlns:a16="http://schemas.microsoft.com/office/drawing/2014/main" id="{7290A8DF-1A95-4ED3-AE32-DE6CD8FC0EB4}"/>
              </a:ext>
            </a:extLst>
          </p:cNvPr>
          <p:cNvSpPr/>
          <p:nvPr/>
        </p:nvSpPr>
        <p:spPr>
          <a:xfrm>
            <a:off x="5457718" y="3312843"/>
            <a:ext cx="1219281" cy="290741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1A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Datastore parameter</a:t>
            </a:r>
            <a:endParaRPr sz="7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4" name="Google Shape;429;p22">
            <a:extLst>
              <a:ext uri="{FF2B5EF4-FFF2-40B4-BE49-F238E27FC236}">
                <a16:creationId xmlns:a16="http://schemas.microsoft.com/office/drawing/2014/main" id="{BA806367-A2B3-487F-989F-549648E445BD}"/>
              </a:ext>
            </a:extLst>
          </p:cNvPr>
          <p:cNvSpPr/>
          <p:nvPr/>
        </p:nvSpPr>
        <p:spPr>
          <a:xfrm>
            <a:off x="5457718" y="3643968"/>
            <a:ext cx="1219281" cy="290741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1ADE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Datastore parameter</a:t>
            </a:r>
            <a:endParaRPr sz="7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5" name="Google Shape;429;p22">
            <a:extLst>
              <a:ext uri="{FF2B5EF4-FFF2-40B4-BE49-F238E27FC236}">
                <a16:creationId xmlns:a16="http://schemas.microsoft.com/office/drawing/2014/main" id="{597A2850-B349-4321-9DDF-4F98AB0D837D}"/>
              </a:ext>
            </a:extLst>
          </p:cNvPr>
          <p:cNvSpPr/>
          <p:nvPr/>
        </p:nvSpPr>
        <p:spPr>
          <a:xfrm>
            <a:off x="5457717" y="3987870"/>
            <a:ext cx="1219281" cy="290741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7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Datastore parameter</a:t>
            </a:r>
            <a:endParaRPr sz="7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6" name="Google Shape;172;p6">
            <a:extLst>
              <a:ext uri="{FF2B5EF4-FFF2-40B4-BE49-F238E27FC236}">
                <a16:creationId xmlns:a16="http://schemas.microsoft.com/office/drawing/2014/main" id="{2C168A4D-D8FC-41BE-A840-584A3AEDFE2E}"/>
              </a:ext>
            </a:extLst>
          </p:cNvPr>
          <p:cNvSpPr/>
          <p:nvPr/>
        </p:nvSpPr>
        <p:spPr>
          <a:xfrm rot="5400000">
            <a:off x="7826146" y="2313489"/>
            <a:ext cx="718370" cy="1323300"/>
          </a:xfrm>
          <a:prstGeom prst="wedgeRectCallout">
            <a:avLst>
              <a:gd name="adj1" fmla="val 155369"/>
              <a:gd name="adj2" fmla="val 109690"/>
            </a:avLst>
          </a:pr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vert="vert270" wrap="square" lIns="50800" tIns="50800" rIns="50800" bIns="50800" anchor="ctr" anchorCtr="0">
            <a:noAutofit/>
          </a:bodyPr>
          <a:lstStyle/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nl-NL" sz="12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</a:t>
            </a:r>
            <a:r>
              <a:rPr lang="nl-NL" sz="1200" b="0" i="0" u="none" strike="noStrike" cap="none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</a:t>
            </a:r>
            <a:endParaRPr lang="nl-NL" sz="1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marR="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Manual data </a:t>
            </a:r>
            <a:r>
              <a:rPr lang="nl-NL" sz="1200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saved</a:t>
            </a:r>
            <a:endParaRPr sz="1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956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18" grpId="0" animBg="1"/>
      <p:bldP spid="19" grpId="0" animBg="1"/>
      <p:bldP spid="24" grpId="0" animBg="1"/>
      <p:bldP spid="25" grpId="0" animBg="1"/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19D6CD2-80DD-4E8A-ADBA-48E7F1B7CA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45</a:t>
            </a:fld>
            <a:endParaRPr lang="nl-NL"/>
          </a:p>
        </p:txBody>
      </p:sp>
      <p:pic>
        <p:nvPicPr>
          <p:cNvPr id="3" name="Import Packagae">
            <a:hlinkClick r:id="" action="ppaction://media"/>
            <a:extLst>
              <a:ext uri="{FF2B5EF4-FFF2-40B4-BE49-F238E27FC236}">
                <a16:creationId xmlns:a16="http://schemas.microsoft.com/office/drawing/2014/main" id="{23AA77FD-B9F3-4D24-9388-3F6B06CC1C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24" y="1103085"/>
            <a:ext cx="6793552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Import checks</a:t>
            </a:r>
            <a:endParaRPr dirty="0"/>
          </a:p>
        </p:txBody>
      </p:sp>
      <p:sp>
        <p:nvSpPr>
          <p:cNvPr id="408" name="Google Shape;408;p19"/>
          <p:cNvSpPr txBox="1">
            <a:spLocks noGrp="1"/>
          </p:cNvSpPr>
          <p:nvPr>
            <p:ph type="body" idx="2"/>
          </p:nvPr>
        </p:nvSpPr>
        <p:spPr>
          <a:xfrm>
            <a:off x="1732700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Warning</a:t>
            </a:r>
            <a:endParaRPr b="1" dirty="0"/>
          </a:p>
          <a:p>
            <a:pPr marL="171450" indent="-171450"/>
            <a:r>
              <a:rPr lang="en-US" sz="1050" dirty="0"/>
              <a:t>Datastore parameter fields</a:t>
            </a:r>
          </a:p>
          <a:p>
            <a:pPr marL="171450" indent="-171450"/>
            <a:r>
              <a:rPr lang="en-US" sz="1050" dirty="0"/>
              <a:t>Webservice fields</a:t>
            </a:r>
          </a:p>
          <a:p>
            <a:pPr marL="171450" indent="-171450"/>
            <a:r>
              <a:rPr lang="en-US" sz="1050" dirty="0"/>
              <a:t>References to non-existing ticketing custom fields</a:t>
            </a:r>
          </a:p>
          <a:p>
            <a:pPr marL="171450" indent="-171450"/>
            <a:r>
              <a:rPr lang="en-US" sz="1050" dirty="0"/>
              <a:t>Roles that refer directly to the form are not found (searched on name)</a:t>
            </a:r>
          </a:p>
        </p:txBody>
      </p:sp>
      <p:sp>
        <p:nvSpPr>
          <p:cNvPr id="409" name="Google Shape;409;p19"/>
          <p:cNvSpPr txBox="1">
            <a:spLocks noGrp="1"/>
          </p:cNvSpPr>
          <p:nvPr>
            <p:ph type="body" idx="3"/>
          </p:nvPr>
        </p:nvSpPr>
        <p:spPr>
          <a:xfrm>
            <a:off x="4020973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/>
              <a:t>Information</a:t>
            </a:r>
            <a:endParaRPr b="1" dirty="0"/>
          </a:p>
          <a:p>
            <a:pPr marL="285750" indent="-285750"/>
            <a:r>
              <a:rPr lang="en-US" sz="1100" dirty="0"/>
              <a:t>Item was not found and a new form is added</a:t>
            </a:r>
            <a:endParaRPr sz="1100" dirty="0"/>
          </a:p>
        </p:txBody>
      </p:sp>
      <p:sp>
        <p:nvSpPr>
          <p:cNvPr id="410" name="Google Shape;410;p19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6825792"/>
      </p:ext>
    </p:extLst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4870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nl-NL" dirty="0" err="1"/>
              <a:t>Additional</a:t>
            </a:r>
            <a:r>
              <a:rPr lang="nl-NL" dirty="0"/>
              <a:t> module</a:t>
            </a:r>
          </a:p>
          <a:p>
            <a:pPr marL="285750" indent="-285750"/>
            <a:r>
              <a:rPr lang="nl-NL" dirty="0"/>
              <a:t>No user </a:t>
            </a:r>
            <a:r>
              <a:rPr lang="nl-NL" dirty="0" err="1"/>
              <a:t>restrictions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Licensing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965612"/>
      </p:ext>
    </p:extLst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879CA-F621-439D-B268-57B3A774A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BG </a:t>
            </a:r>
            <a:r>
              <a:rPr lang="nl-NL" dirty="0" err="1"/>
              <a:t>Phoenics</a:t>
            </a:r>
            <a:endParaRPr lang="LID4096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5AF0226-22A1-4EA2-81BE-B86E9EBC4E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Joerg Buscher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06693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0879CA-F621-439D-B268-57B3A774A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Generic</a:t>
            </a:r>
            <a:r>
              <a:rPr lang="nl-NL" dirty="0"/>
              <a:t> </a:t>
            </a:r>
            <a:r>
              <a:rPr lang="nl-NL" dirty="0" err="1"/>
              <a:t>Process</a:t>
            </a:r>
            <a:endParaRPr lang="LID4096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5AF0226-22A1-4EA2-81BE-B86E9EBC4E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51787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SMTX </a:t>
            </a:r>
            <a:r>
              <a:rPr lang="nl-NL" dirty="0" err="1"/>
              <a:t>Today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Where</a:t>
            </a:r>
            <a:r>
              <a:rPr lang="nl-NL" dirty="0"/>
              <a:t> do we stand?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06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38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dirty="0" err="1"/>
              <a:t>Your</a:t>
            </a:r>
            <a:r>
              <a:rPr lang="nl-NL" sz="3200" dirty="0"/>
              <a:t> </a:t>
            </a:r>
            <a:r>
              <a:rPr lang="nl-NL" sz="3200" dirty="0" err="1"/>
              <a:t>vision</a:t>
            </a:r>
            <a:r>
              <a:rPr lang="nl-NL" sz="3200" dirty="0"/>
              <a:t> on </a:t>
            </a:r>
            <a:r>
              <a:rPr lang="nl-NL" sz="3200" dirty="0" err="1"/>
              <a:t>the</a:t>
            </a:r>
            <a:r>
              <a:rPr lang="nl-NL" sz="3200" dirty="0"/>
              <a:t> </a:t>
            </a:r>
            <a:r>
              <a:rPr lang="nl-NL" sz="3200" dirty="0" err="1"/>
              <a:t>future</a:t>
            </a:r>
            <a:endParaRPr sz="3200"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Round</a:t>
            </a:r>
            <a:r>
              <a:rPr lang="nl-NL" dirty="0"/>
              <a:t> </a:t>
            </a:r>
            <a:r>
              <a:rPr lang="nl-NL" dirty="0" err="1"/>
              <a:t>table</a:t>
            </a:r>
            <a:r>
              <a:rPr lang="nl-NL" dirty="0"/>
              <a:t> </a:t>
            </a:r>
            <a:r>
              <a:rPr lang="nl-NL" dirty="0" err="1"/>
              <a:t>session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FFFF"/>
                </a:solidFill>
                <a:latin typeface="Nixie One"/>
                <a:sym typeface="Nixie One"/>
              </a:rPr>
              <a:t>2020</a:t>
            </a: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933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2"/>
          <p:cNvSpPr/>
          <p:nvPr/>
        </p:nvSpPr>
        <p:spPr>
          <a:xfrm>
            <a:off x="3769206" y="1491950"/>
            <a:ext cx="1605587" cy="1390949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Ticket Flushing</a:t>
            </a:r>
            <a:endParaRPr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0" name="Google Shape;430;p22"/>
          <p:cNvSpPr txBox="1">
            <a:spLocks noGrp="1"/>
          </p:cNvSpPr>
          <p:nvPr>
            <p:ph type="title" idx="4294967295"/>
          </p:nvPr>
        </p:nvSpPr>
        <p:spPr>
          <a:xfrm>
            <a:off x="1732700" y="367629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SSP 2020</a:t>
            </a:r>
            <a:endParaRPr dirty="0"/>
          </a:p>
        </p:txBody>
      </p:sp>
      <p:sp>
        <p:nvSpPr>
          <p:cNvPr id="431" name="Google Shape;431;p22"/>
          <p:cNvSpPr/>
          <p:nvPr/>
        </p:nvSpPr>
        <p:spPr>
          <a:xfrm>
            <a:off x="1908200" y="1491950"/>
            <a:ext cx="1605586" cy="1390949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Enhanced</a:t>
            </a: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Security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3" name="Google Shape;433;p2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7" name="Google Shape;431;p22">
            <a:extLst>
              <a:ext uri="{FF2B5EF4-FFF2-40B4-BE49-F238E27FC236}">
                <a16:creationId xmlns:a16="http://schemas.microsoft.com/office/drawing/2014/main" id="{52E7A49F-93A2-4863-B21D-1DC0859EF106}"/>
              </a:ext>
            </a:extLst>
          </p:cNvPr>
          <p:cNvSpPr/>
          <p:nvPr/>
        </p:nvSpPr>
        <p:spPr>
          <a:xfrm>
            <a:off x="5630214" y="1491950"/>
            <a:ext cx="1605586" cy="1390949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Low level admin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" name="Google Shape;429;p22">
            <a:extLst>
              <a:ext uri="{FF2B5EF4-FFF2-40B4-BE49-F238E27FC236}">
                <a16:creationId xmlns:a16="http://schemas.microsoft.com/office/drawing/2014/main" id="{0F098E6D-0E27-4E5F-A9DB-69B1A90EB68B}"/>
              </a:ext>
            </a:extLst>
          </p:cNvPr>
          <p:cNvSpPr/>
          <p:nvPr/>
        </p:nvSpPr>
        <p:spPr>
          <a:xfrm>
            <a:off x="897971" y="3103036"/>
            <a:ext cx="1605587" cy="1390949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New UI</a:t>
            </a:r>
            <a:endParaRPr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" name="Google Shape;431;p22">
            <a:extLst>
              <a:ext uri="{FF2B5EF4-FFF2-40B4-BE49-F238E27FC236}">
                <a16:creationId xmlns:a16="http://schemas.microsoft.com/office/drawing/2014/main" id="{C2F8B0BC-D557-469E-B480-02DD97DA38B0}"/>
              </a:ext>
            </a:extLst>
          </p:cNvPr>
          <p:cNvSpPr/>
          <p:nvPr/>
        </p:nvSpPr>
        <p:spPr>
          <a:xfrm>
            <a:off x="2807185" y="3103036"/>
            <a:ext cx="1605586" cy="1390949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Cloud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" name="Google Shape;429;p22">
            <a:extLst>
              <a:ext uri="{FF2B5EF4-FFF2-40B4-BE49-F238E27FC236}">
                <a16:creationId xmlns:a16="http://schemas.microsoft.com/office/drawing/2014/main" id="{223855C0-C446-420C-BB67-8CE49511F2BB}"/>
              </a:ext>
            </a:extLst>
          </p:cNvPr>
          <p:cNvSpPr/>
          <p:nvPr/>
        </p:nvSpPr>
        <p:spPr>
          <a:xfrm>
            <a:off x="4716398" y="3103035"/>
            <a:ext cx="1605587" cy="1390949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Stand </a:t>
            </a:r>
            <a:r>
              <a:rPr lang="nl-NL" sz="11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alone</a:t>
            </a:r>
            <a:r>
              <a:rPr lang="nl-NL" sz="11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nl-NL" sz="11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components</a:t>
            </a:r>
            <a:endParaRPr sz="11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" name="Google Shape;431;p22">
            <a:extLst>
              <a:ext uri="{FF2B5EF4-FFF2-40B4-BE49-F238E27FC236}">
                <a16:creationId xmlns:a16="http://schemas.microsoft.com/office/drawing/2014/main" id="{33D2FFA3-7F92-4035-867E-E44151E7F2F6}"/>
              </a:ext>
            </a:extLst>
          </p:cNvPr>
          <p:cNvSpPr/>
          <p:nvPr/>
        </p:nvSpPr>
        <p:spPr>
          <a:xfrm>
            <a:off x="6621532" y="3104848"/>
            <a:ext cx="1605586" cy="1390949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Service </a:t>
            </a:r>
            <a:r>
              <a:rPr lang="nl-NL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Catalog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2704119505"/>
      </p:ext>
    </p:extLst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Service </a:t>
            </a:r>
            <a:r>
              <a:rPr lang="nl-NL" dirty="0" err="1"/>
              <a:t>Catalog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Starting</a:t>
            </a:r>
            <a:r>
              <a:rPr lang="nl-NL" dirty="0"/>
              <a:t> point </a:t>
            </a:r>
            <a:r>
              <a:rPr lang="nl-NL" dirty="0" err="1"/>
              <a:t>for</a:t>
            </a:r>
            <a:r>
              <a:rPr lang="nl-NL" dirty="0"/>
              <a:t> Service Management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FFFF"/>
                </a:solidFill>
                <a:latin typeface="Nixie One"/>
                <a:sym typeface="Nixie One"/>
              </a:rPr>
              <a:t>4</a:t>
            </a: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38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Service </a:t>
            </a:r>
            <a:r>
              <a:rPr lang="nl-NL" dirty="0" err="1"/>
              <a:t>Catalog</a:t>
            </a:r>
            <a:endParaRPr dirty="0"/>
          </a:p>
        </p:txBody>
      </p:sp>
      <p:sp>
        <p:nvSpPr>
          <p:cNvPr id="407" name="Google Shape;407;p19"/>
          <p:cNvSpPr txBox="1">
            <a:spLocks noGrp="1"/>
          </p:cNvSpPr>
          <p:nvPr>
            <p:ph type="body" idx="1"/>
          </p:nvPr>
        </p:nvSpPr>
        <p:spPr>
          <a:xfrm>
            <a:off x="1732700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/>
              <a:t>2015 : Idea was born</a:t>
            </a:r>
            <a:endParaRPr b="1" dirty="0"/>
          </a:p>
          <a:p>
            <a:pPr marL="285750" indent="-285750"/>
            <a:r>
              <a:rPr lang="en" dirty="0"/>
              <a:t>Organize &amp; visualize everything IT does</a:t>
            </a:r>
          </a:p>
          <a:p>
            <a:pPr marL="285750" indent="-285750"/>
            <a:endParaRPr lang="en" dirty="0"/>
          </a:p>
          <a:p>
            <a:pPr marL="285750" indent="-285750"/>
            <a:r>
              <a:rPr lang="en" dirty="0"/>
              <a:t>Chart out relations : dependency &amp; costs</a:t>
            </a:r>
          </a:p>
        </p:txBody>
      </p:sp>
      <p:sp>
        <p:nvSpPr>
          <p:cNvPr id="408" name="Google Shape;408;p19"/>
          <p:cNvSpPr txBox="1">
            <a:spLocks noGrp="1"/>
          </p:cNvSpPr>
          <p:nvPr>
            <p:ph type="body" idx="2"/>
          </p:nvPr>
        </p:nvSpPr>
        <p:spPr>
          <a:xfrm>
            <a:off x="4020972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/>
              <a:t>2017 : Development</a:t>
            </a:r>
            <a:endParaRPr b="1" dirty="0"/>
          </a:p>
          <a:p>
            <a:pPr marL="171450" indent="-171450"/>
            <a:r>
              <a:rPr lang="en-US" dirty="0"/>
              <a:t>Hierarchical data model</a:t>
            </a:r>
          </a:p>
          <a:p>
            <a:pPr marL="171450" indent="-171450"/>
            <a:r>
              <a:rPr lang="en-US" dirty="0"/>
              <a:t>Administration</a:t>
            </a:r>
          </a:p>
          <a:p>
            <a:pPr marL="171450" indent="-171450"/>
            <a:r>
              <a:rPr lang="en-US" dirty="0"/>
              <a:t>Front-End trials</a:t>
            </a:r>
          </a:p>
        </p:txBody>
      </p:sp>
      <p:sp>
        <p:nvSpPr>
          <p:cNvPr id="409" name="Google Shape;409;p19"/>
          <p:cNvSpPr txBox="1">
            <a:spLocks noGrp="1"/>
          </p:cNvSpPr>
          <p:nvPr>
            <p:ph type="body" idx="3"/>
          </p:nvPr>
        </p:nvSpPr>
        <p:spPr>
          <a:xfrm>
            <a:off x="6309245" y="2380900"/>
            <a:ext cx="2176800" cy="25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/>
              <a:t>2019 : </a:t>
            </a:r>
            <a:r>
              <a:rPr lang="nl-NL" b="1" dirty="0" err="1"/>
              <a:t>Launch</a:t>
            </a:r>
            <a:endParaRPr b="1" dirty="0"/>
          </a:p>
          <a:p>
            <a:pPr marL="285750" indent="-285750"/>
            <a:r>
              <a:rPr lang="en-US" dirty="0"/>
              <a:t>Continental</a:t>
            </a:r>
          </a:p>
          <a:p>
            <a:pPr marL="285750" indent="-285750"/>
            <a:r>
              <a:rPr lang="en-US" dirty="0"/>
              <a:t>Finetune Administration</a:t>
            </a:r>
          </a:p>
          <a:p>
            <a:pPr marL="285750" indent="-285750"/>
            <a:r>
              <a:rPr lang="en-US" dirty="0"/>
              <a:t>Connection to BMC</a:t>
            </a:r>
            <a:endParaRPr dirty="0"/>
          </a:p>
        </p:txBody>
      </p:sp>
      <p:sp>
        <p:nvSpPr>
          <p:cNvPr id="410" name="Google Shape;410;p19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194460"/>
      </p:ext>
    </p:extLst>
  </p:cSld>
  <p:clrMapOvr>
    <a:masterClrMapping/>
  </p:clrMapOvr>
  <p:transition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2"/>
          <p:cNvSpPr/>
          <p:nvPr/>
        </p:nvSpPr>
        <p:spPr>
          <a:xfrm>
            <a:off x="3147686" y="2137250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Services</a:t>
            </a:r>
            <a:endParaRPr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0" name="Google Shape;430;p22"/>
          <p:cNvSpPr txBox="1">
            <a:spLocks noGrp="1"/>
          </p:cNvSpPr>
          <p:nvPr>
            <p:ph type="title" idx="4294967295"/>
          </p:nvPr>
        </p:nvSpPr>
        <p:spPr>
          <a:xfrm>
            <a:off x="1732700" y="12022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Service </a:t>
            </a:r>
            <a:r>
              <a:rPr lang="nl-NL" dirty="0" err="1"/>
              <a:t>Catalog</a:t>
            </a:r>
            <a:endParaRPr dirty="0"/>
          </a:p>
        </p:txBody>
      </p:sp>
      <p:sp>
        <p:nvSpPr>
          <p:cNvPr id="431" name="Google Shape;431;p22"/>
          <p:cNvSpPr/>
          <p:nvPr/>
        </p:nvSpPr>
        <p:spPr>
          <a:xfrm>
            <a:off x="1275500" y="2137250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Templates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2" name="Google Shape;432;p22"/>
          <p:cNvSpPr/>
          <p:nvPr/>
        </p:nvSpPr>
        <p:spPr>
          <a:xfrm>
            <a:off x="5019872" y="2137250"/>
            <a:ext cx="2414700" cy="2091900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Support </a:t>
            </a:r>
            <a:r>
              <a:rPr lang="nl-NL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Groups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33" name="Google Shape;433;p2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533105"/>
      </p:ext>
    </p:extLst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Service </a:t>
            </a:r>
            <a:r>
              <a:rPr lang="nl-NL" dirty="0" err="1"/>
              <a:t>Catalogue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sp>
        <p:nvSpPr>
          <p:cNvPr id="11" name="Google Shape;431;p22">
            <a:hlinkClick r:id="rId3"/>
            <a:extLst>
              <a:ext uri="{FF2B5EF4-FFF2-40B4-BE49-F238E27FC236}">
                <a16:creationId xmlns:a16="http://schemas.microsoft.com/office/drawing/2014/main" id="{6913611C-C79B-4E3E-A94D-4A213031919A}"/>
              </a:ext>
            </a:extLst>
          </p:cNvPr>
          <p:cNvSpPr/>
          <p:nvPr/>
        </p:nvSpPr>
        <p:spPr>
          <a:xfrm>
            <a:off x="1054564" y="2602306"/>
            <a:ext cx="1365646" cy="1183085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Goals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2" name="Google Shape;432;p22">
            <a:extLst>
              <a:ext uri="{FF2B5EF4-FFF2-40B4-BE49-F238E27FC236}">
                <a16:creationId xmlns:a16="http://schemas.microsoft.com/office/drawing/2014/main" id="{13BFBD0F-BA78-4C84-BB93-AF093C33617E}"/>
              </a:ext>
            </a:extLst>
          </p:cNvPr>
          <p:cNvSpPr/>
          <p:nvPr/>
        </p:nvSpPr>
        <p:spPr>
          <a:xfrm>
            <a:off x="2571513" y="2602306"/>
            <a:ext cx="1365646" cy="1183085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Receivers</a:t>
            </a:r>
            <a:endParaRPr sz="12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" name="Google Shape;432;p22">
            <a:extLst>
              <a:ext uri="{FF2B5EF4-FFF2-40B4-BE49-F238E27FC236}">
                <a16:creationId xmlns:a16="http://schemas.microsoft.com/office/drawing/2014/main" id="{AB999288-43A6-4FC5-8CE5-A5AB27F296C5}"/>
              </a:ext>
            </a:extLst>
          </p:cNvPr>
          <p:cNvSpPr/>
          <p:nvPr/>
        </p:nvSpPr>
        <p:spPr>
          <a:xfrm>
            <a:off x="4088462" y="2602306"/>
            <a:ext cx="1365646" cy="1183085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2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Providers</a:t>
            </a:r>
            <a:endParaRPr sz="12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6" name="Google Shape;432;p22">
            <a:extLst>
              <a:ext uri="{FF2B5EF4-FFF2-40B4-BE49-F238E27FC236}">
                <a16:creationId xmlns:a16="http://schemas.microsoft.com/office/drawing/2014/main" id="{77481AD8-F5ED-48D1-AAA0-73D86CB5607A}"/>
              </a:ext>
            </a:extLst>
          </p:cNvPr>
          <p:cNvSpPr/>
          <p:nvPr/>
        </p:nvSpPr>
        <p:spPr>
          <a:xfrm>
            <a:off x="5605411" y="2602306"/>
            <a:ext cx="1365646" cy="1183085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Outages</a:t>
            </a:r>
            <a:endParaRPr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7" name="Google Shape;399;p18">
            <a:extLst>
              <a:ext uri="{FF2B5EF4-FFF2-40B4-BE49-F238E27FC236}">
                <a16:creationId xmlns:a16="http://schemas.microsoft.com/office/drawing/2014/main" id="{C84354A7-65EF-431C-865D-EA1C4E76A098}"/>
              </a:ext>
            </a:extLst>
          </p:cNvPr>
          <p:cNvSpPr txBox="1">
            <a:spLocks/>
          </p:cNvSpPr>
          <p:nvPr/>
        </p:nvSpPr>
        <p:spPr>
          <a:xfrm>
            <a:off x="1732700" y="4006797"/>
            <a:ext cx="49443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nl-NL" sz="1600" dirty="0" err="1"/>
              <a:t>Footer</a:t>
            </a:r>
            <a:r>
              <a:rPr lang="nl-NL" sz="1600" dirty="0"/>
              <a:t> </a:t>
            </a:r>
            <a:r>
              <a:rPr lang="nl-NL" sz="1600" dirty="0" err="1"/>
              <a:t>text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735086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3697" y="2007397"/>
            <a:ext cx="1225726" cy="615611"/>
          </a:xfrm>
          <a:prstGeom prst="rect">
            <a:avLst/>
          </a:prstGeom>
          <a:noFill/>
          <a:ln w="38100">
            <a:solidFill>
              <a:srgbClr val="C6DA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/>
              <a:t>IT Services</a:t>
            </a:r>
          </a:p>
        </p:txBody>
      </p:sp>
      <p:sp>
        <p:nvSpPr>
          <p:cNvPr id="3" name="Oval 2"/>
          <p:cNvSpPr/>
          <p:nvPr/>
        </p:nvSpPr>
        <p:spPr>
          <a:xfrm>
            <a:off x="2268446" y="1894718"/>
            <a:ext cx="840969" cy="840969"/>
          </a:xfrm>
          <a:prstGeom prst="ellipse">
            <a:avLst/>
          </a:prstGeom>
          <a:noFill/>
          <a:ln w="38100">
            <a:solidFill>
              <a:srgbClr val="C6DA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/>
              <a:t>Delivery</a:t>
            </a:r>
          </a:p>
        </p:txBody>
      </p:sp>
      <p:sp>
        <p:nvSpPr>
          <p:cNvPr id="4" name="Oval 3"/>
          <p:cNvSpPr/>
          <p:nvPr/>
        </p:nvSpPr>
        <p:spPr>
          <a:xfrm>
            <a:off x="5483705" y="1894718"/>
            <a:ext cx="840969" cy="840969"/>
          </a:xfrm>
          <a:prstGeom prst="ellipse">
            <a:avLst/>
          </a:prstGeom>
          <a:noFill/>
          <a:ln w="38100">
            <a:solidFill>
              <a:srgbClr val="C6DA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00" dirty="0" err="1"/>
              <a:t>Demand</a:t>
            </a:r>
            <a:endParaRPr lang="nl-NL" sz="900" dirty="0"/>
          </a:p>
        </p:txBody>
      </p:sp>
      <p:sp>
        <p:nvSpPr>
          <p:cNvPr id="5" name="PIJL-OMHOOG en -OMLAAG 101"/>
          <p:cNvSpPr/>
          <p:nvPr/>
        </p:nvSpPr>
        <p:spPr>
          <a:xfrm rot="5400000">
            <a:off x="3362639" y="2017951"/>
            <a:ext cx="157221" cy="220851"/>
          </a:xfrm>
          <a:prstGeom prst="upArrow">
            <a:avLst/>
          </a:prstGeom>
          <a:noFill/>
          <a:ln w="28575">
            <a:solidFill>
              <a:srgbClr val="C6DAEC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PIJL-OMHOOG en -OMLAAG 101"/>
          <p:cNvSpPr/>
          <p:nvPr/>
        </p:nvSpPr>
        <p:spPr>
          <a:xfrm rot="5400000">
            <a:off x="5117953" y="2017951"/>
            <a:ext cx="157221" cy="220851"/>
          </a:xfrm>
          <a:prstGeom prst="upArrow">
            <a:avLst/>
          </a:prstGeom>
          <a:noFill/>
          <a:ln w="28575">
            <a:solidFill>
              <a:srgbClr val="C6DAEC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PIJL-OMHOOG en -OMLAAG 101"/>
          <p:cNvSpPr/>
          <p:nvPr/>
        </p:nvSpPr>
        <p:spPr>
          <a:xfrm rot="16200000" flipH="1">
            <a:off x="3362639" y="2313786"/>
            <a:ext cx="157221" cy="220851"/>
          </a:xfrm>
          <a:prstGeom prst="upArrow">
            <a:avLst/>
          </a:prstGeom>
          <a:noFill/>
          <a:ln w="28575">
            <a:solidFill>
              <a:srgbClr val="C6DAEC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PIJL-OMHOOG en -OMLAAG 101"/>
          <p:cNvSpPr/>
          <p:nvPr/>
        </p:nvSpPr>
        <p:spPr>
          <a:xfrm rot="16200000" flipH="1">
            <a:off x="5117953" y="2313786"/>
            <a:ext cx="157221" cy="220851"/>
          </a:xfrm>
          <a:prstGeom prst="upArrow">
            <a:avLst/>
          </a:prstGeom>
          <a:noFill/>
          <a:ln w="28575">
            <a:solidFill>
              <a:srgbClr val="C6DAEC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48A0441C-9E00-4BFC-A643-B2122FF93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00" y="878290"/>
            <a:ext cx="4944300" cy="645300"/>
          </a:xfrm>
        </p:spPr>
        <p:txBody>
          <a:bodyPr/>
          <a:lstStyle/>
          <a:p>
            <a:r>
              <a:rPr lang="nl-NL" dirty="0" err="1"/>
              <a:t>Current</a:t>
            </a:r>
            <a:r>
              <a:rPr lang="nl-NL" dirty="0"/>
              <a:t> issues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59AE29B-DF63-4F55-8DB0-26BA966B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761620"/>
            <a:ext cx="3248262" cy="2316529"/>
          </a:xfrm>
        </p:spPr>
        <p:txBody>
          <a:bodyPr/>
          <a:lstStyle/>
          <a:p>
            <a:pPr marL="285750" indent="-285750" algn="r"/>
            <a:r>
              <a:rPr lang="en-US" dirty="0"/>
              <a:t>No business value focus</a:t>
            </a:r>
          </a:p>
          <a:p>
            <a:pPr marL="285750" indent="-285750" algn="r"/>
            <a:r>
              <a:rPr lang="en-US" dirty="0"/>
              <a:t>Technology oriented reporting</a:t>
            </a:r>
          </a:p>
          <a:p>
            <a:pPr marL="285750" indent="-285750" algn="r"/>
            <a:r>
              <a:rPr lang="en-US" dirty="0"/>
              <a:t>Service costs justification</a:t>
            </a:r>
          </a:p>
          <a:p>
            <a:pPr marL="285750" indent="-285750" algn="r"/>
            <a:r>
              <a:rPr lang="en-US" dirty="0"/>
              <a:t>Service delivery chains unknown</a:t>
            </a:r>
          </a:p>
          <a:p>
            <a:pPr marL="285750" indent="-285750" algn="r"/>
            <a:r>
              <a:rPr lang="en-US" dirty="0"/>
              <a:t>Service Catalog is a dusty and corrupt document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319ED720-AE6E-45AD-90A4-6C414987E3F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62087" y="2761620"/>
            <a:ext cx="3831063" cy="2316529"/>
          </a:xfrm>
        </p:spPr>
        <p:txBody>
          <a:bodyPr/>
          <a:lstStyle/>
          <a:p>
            <a:r>
              <a:rPr lang="en-US" dirty="0"/>
              <a:t>Strategic data is missing</a:t>
            </a:r>
          </a:p>
          <a:p>
            <a:r>
              <a:rPr lang="en-US" dirty="0"/>
              <a:t>Critical services for business value unclear</a:t>
            </a:r>
          </a:p>
          <a:p>
            <a:r>
              <a:rPr lang="en-US" dirty="0"/>
              <a:t>Creation of shadow IT</a:t>
            </a:r>
          </a:p>
          <a:p>
            <a:r>
              <a:rPr lang="en-US" dirty="0"/>
              <a:t>Service contracts unknown</a:t>
            </a:r>
          </a:p>
        </p:txBody>
      </p:sp>
    </p:spTree>
    <p:extLst>
      <p:ext uri="{BB962C8B-B14F-4D97-AF65-F5344CB8AC3E}">
        <p14:creationId xmlns:p14="http://schemas.microsoft.com/office/powerpoint/2010/main" val="35031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5" grpId="0" build="p"/>
      <p:bldP spid="16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82631" y="4069198"/>
            <a:ext cx="3685508" cy="615971"/>
            <a:chOff x="1176840" y="5425597"/>
            <a:chExt cx="4914011" cy="821294"/>
          </a:xfrm>
        </p:grpSpPr>
        <p:sp>
          <p:nvSpPr>
            <p:cNvPr id="6" name="Rechthoek 40"/>
            <p:cNvSpPr/>
            <p:nvPr/>
          </p:nvSpPr>
          <p:spPr>
            <a:xfrm>
              <a:off x="1176840" y="542559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Service Delivery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Rechte verbindingslijn met pijl 42"/>
            <p:cNvCxnSpPr/>
            <p:nvPr/>
          </p:nvCxnSpPr>
          <p:spPr>
            <a:xfrm>
              <a:off x="3105339" y="5822768"/>
              <a:ext cx="1051459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8" name="Picture 2" descr="C:\Users\Raymond\Dropbox (SMT-X)\SMT-X Team Folder\Graphics\Icons\2015 Design\i_collection\i_collection_png\128x128\plain\engineer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323" y="5501920"/>
              <a:ext cx="466093" cy="46609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9" name="Picture 4" descr="C:\Users\Raymond\Dropbox (SMT-X)\SMT-X Team Folder\Graphics\Icons\2015 Design\i_collection\i_collection_png\128x128\plain\user_headset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412" y="5517118"/>
              <a:ext cx="456448" cy="45644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0" name="Picture 6" descr="C:\Users\Raymond\Dropbox (SMT-X)\SMT-X Team Folder\Graphics\Icons\2015 Design\i_collection\i_collection_png\128x128\plain\businessperson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835" y="5501920"/>
              <a:ext cx="480699" cy="480699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1" name="Rechthoek 44"/>
            <p:cNvSpPr/>
            <p:nvPr/>
          </p:nvSpPr>
          <p:spPr>
            <a:xfrm>
              <a:off x="4162352" y="542559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Service </a:t>
              </a:r>
              <a:r>
                <a:rPr lang="nl-NL" sz="1050" dirty="0" err="1">
                  <a:solidFill>
                    <a:srgbClr val="FFFFFF"/>
                  </a:solidFill>
                </a:rPr>
                <a:t>Customers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pic>
          <p:nvPicPr>
            <p:cNvPr id="12" name="Picture 8" descr="C:\Users\Raymond\Dropbox (SMT-X)\SMT-X Team Folder\Graphics\Icons\2015 Design\i_collection\i_collection_png\128x128\plain\genius.png"/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939" y="5523295"/>
              <a:ext cx="459324" cy="45932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3" name="Picture 12" descr="C:\Users\Raymond\Dropbox (SMT-X)\SMT-X Team Folder\Graphics\Icons\2015 Design\i_collection\i_collection_png\128x128\plain\woman3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015" y="5525074"/>
              <a:ext cx="459324" cy="45932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" name="Picture 16" descr="C:\Users\Raymond\Dropbox (SMT-X)\SMT-X Team Folder\Graphics\Icons\2015 Design\i_collection\i_collection_png\128x128\plain\bookkeeper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893" y="5525075"/>
              <a:ext cx="468790" cy="46879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7" name="Rechthoek 40"/>
          <p:cNvSpPr/>
          <p:nvPr/>
        </p:nvSpPr>
        <p:spPr>
          <a:xfrm>
            <a:off x="551801" y="1457761"/>
            <a:ext cx="252947" cy="3227408"/>
          </a:xfrm>
          <a:prstGeom prst="rect">
            <a:avLst/>
          </a:prstGeom>
          <a:noFill/>
          <a:ln w="38100">
            <a:solidFill>
              <a:srgbClr val="8AB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Service Delivery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Organization</a:t>
            </a: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hthoek 40"/>
          <p:cNvSpPr/>
          <p:nvPr/>
        </p:nvSpPr>
        <p:spPr>
          <a:xfrm>
            <a:off x="4632872" y="1457761"/>
            <a:ext cx="252947" cy="3227408"/>
          </a:xfrm>
          <a:prstGeom prst="rect">
            <a:avLst/>
          </a:prstGeom>
          <a:noFill/>
          <a:ln w="38100">
            <a:solidFill>
              <a:srgbClr val="8AB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Service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Demand</a:t>
            </a:r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Organization</a:t>
            </a: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A065F6-3926-4D6E-85B0-D0E29DDA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339" y="623582"/>
            <a:ext cx="4944300" cy="645300"/>
          </a:xfrm>
        </p:spPr>
        <p:txBody>
          <a:bodyPr/>
          <a:lstStyle/>
          <a:p>
            <a:r>
              <a:rPr lang="en-US" sz="4400" b="1" dirty="0"/>
              <a:t>Current Toolset</a:t>
            </a:r>
            <a:endParaRPr lang="nl-NL" sz="36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94E80C-B18D-427B-A882-F6E7DF561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8320" y="1457761"/>
            <a:ext cx="3478637" cy="1659900"/>
          </a:xfrm>
        </p:spPr>
        <p:txBody>
          <a:bodyPr/>
          <a:lstStyle/>
          <a:p>
            <a:pPr marL="139700" indent="0">
              <a:buNone/>
            </a:pPr>
            <a:r>
              <a:rPr lang="nl-NL" b="1" dirty="0" err="1"/>
              <a:t>Very</a:t>
            </a:r>
            <a:r>
              <a:rPr lang="nl-NL" b="1" dirty="0"/>
              <a:t> </a:t>
            </a:r>
            <a:r>
              <a:rPr lang="nl-NL" b="1" dirty="0" err="1"/>
              <a:t>operational</a:t>
            </a:r>
            <a:r>
              <a:rPr lang="nl-NL" b="1" dirty="0"/>
              <a:t> focus</a:t>
            </a:r>
          </a:p>
          <a:p>
            <a:r>
              <a:rPr lang="en-US" dirty="0"/>
              <a:t>Ticketing tooling</a:t>
            </a:r>
          </a:p>
          <a:p>
            <a:r>
              <a:rPr lang="en-US" dirty="0"/>
              <a:t>Network discovery</a:t>
            </a:r>
          </a:p>
          <a:p>
            <a:r>
              <a:rPr lang="en-US" dirty="0"/>
              <a:t>Identity Management</a:t>
            </a:r>
          </a:p>
          <a:p>
            <a:r>
              <a:rPr lang="en-US" dirty="0"/>
              <a:t>Mobile Device Management</a:t>
            </a:r>
          </a:p>
          <a:p>
            <a:r>
              <a:rPr lang="en-US" dirty="0"/>
              <a:t>Operational reporting</a:t>
            </a:r>
          </a:p>
          <a:p>
            <a:r>
              <a:rPr lang="en-US" dirty="0"/>
              <a:t>…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108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82631" y="4069198"/>
            <a:ext cx="3685508" cy="615971"/>
            <a:chOff x="1176840" y="5425597"/>
            <a:chExt cx="4914011" cy="821294"/>
          </a:xfrm>
        </p:grpSpPr>
        <p:sp>
          <p:nvSpPr>
            <p:cNvPr id="6" name="Rechthoek 40"/>
            <p:cNvSpPr/>
            <p:nvPr/>
          </p:nvSpPr>
          <p:spPr>
            <a:xfrm>
              <a:off x="1176840" y="542559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Service Delivery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Rechte verbindingslijn met pijl 42"/>
            <p:cNvCxnSpPr/>
            <p:nvPr/>
          </p:nvCxnSpPr>
          <p:spPr>
            <a:xfrm>
              <a:off x="3105339" y="5822768"/>
              <a:ext cx="1051459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8" name="Picture 2" descr="C:\Users\Raymond\Dropbox (SMT-X)\SMT-X Team Folder\Graphics\Icons\2015 Design\i_collection\i_collection_png\128x128\plain\engineer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323" y="5501920"/>
              <a:ext cx="466093" cy="46609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9" name="Picture 4" descr="C:\Users\Raymond\Dropbox (SMT-X)\SMT-X Team Folder\Graphics\Icons\2015 Design\i_collection\i_collection_png\128x128\plain\user_headset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412" y="5517118"/>
              <a:ext cx="456448" cy="45644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0" name="Picture 6" descr="C:\Users\Raymond\Dropbox (SMT-X)\SMT-X Team Folder\Graphics\Icons\2015 Design\i_collection\i_collection_png\128x128\plain\businessperson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835" y="5501920"/>
              <a:ext cx="480699" cy="480699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1" name="Rechthoek 44"/>
            <p:cNvSpPr/>
            <p:nvPr/>
          </p:nvSpPr>
          <p:spPr>
            <a:xfrm>
              <a:off x="4162352" y="542559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Service </a:t>
              </a:r>
              <a:r>
                <a:rPr lang="nl-NL" sz="1050" dirty="0" err="1">
                  <a:solidFill>
                    <a:srgbClr val="FFFFFF"/>
                  </a:solidFill>
                </a:rPr>
                <a:t>Customers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pic>
          <p:nvPicPr>
            <p:cNvPr id="12" name="Picture 8" descr="C:\Users\Raymond\Dropbox (SMT-X)\SMT-X Team Folder\Graphics\Icons\2015 Design\i_collection\i_collection_png\128x128\plain\genius.png"/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939" y="5523295"/>
              <a:ext cx="459324" cy="45932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3" name="Picture 12" descr="C:\Users\Raymond\Dropbox (SMT-X)\SMT-X Team Folder\Graphics\Icons\2015 Design\i_collection\i_collection_png\128x128\plain\woman3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015" y="5525074"/>
              <a:ext cx="459324" cy="45932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" name="Picture 16" descr="C:\Users\Raymond\Dropbox (SMT-X)\SMT-X Team Folder\Graphics\Icons\2015 Design\i_collection\i_collection_png\128x128\plain\bookkeeper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893" y="5525075"/>
              <a:ext cx="468790" cy="46879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7" name="Rechthoek 40"/>
          <p:cNvSpPr/>
          <p:nvPr/>
        </p:nvSpPr>
        <p:spPr>
          <a:xfrm>
            <a:off x="551801" y="1457761"/>
            <a:ext cx="252947" cy="3227408"/>
          </a:xfrm>
          <a:prstGeom prst="rect">
            <a:avLst/>
          </a:prstGeom>
          <a:noFill/>
          <a:ln w="38100">
            <a:solidFill>
              <a:srgbClr val="8AB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Service Delivery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Organization</a:t>
            </a: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hthoek 40"/>
          <p:cNvSpPr/>
          <p:nvPr/>
        </p:nvSpPr>
        <p:spPr>
          <a:xfrm>
            <a:off x="4632872" y="1457761"/>
            <a:ext cx="252947" cy="3227408"/>
          </a:xfrm>
          <a:prstGeom prst="rect">
            <a:avLst/>
          </a:prstGeom>
          <a:noFill/>
          <a:ln w="38100">
            <a:solidFill>
              <a:srgbClr val="8AB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Service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Demand</a:t>
            </a:r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Organization</a:t>
            </a: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A065F6-3926-4D6E-85B0-D0E29DDA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339" y="623582"/>
            <a:ext cx="6475402" cy="645300"/>
          </a:xfrm>
        </p:spPr>
        <p:txBody>
          <a:bodyPr/>
          <a:lstStyle/>
          <a:p>
            <a:r>
              <a:rPr lang="en-US" sz="3600" b="1" dirty="0"/>
              <a:t>Manage on business value</a:t>
            </a:r>
            <a:endParaRPr lang="nl-NL" sz="28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94E80C-B18D-427B-A882-F6E7DF561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8320" y="1457761"/>
            <a:ext cx="3478637" cy="1659900"/>
          </a:xfrm>
        </p:spPr>
        <p:txBody>
          <a:bodyPr/>
          <a:lstStyle/>
          <a:p>
            <a:pPr marL="139700" indent="0">
              <a:buNone/>
            </a:pPr>
            <a:r>
              <a:rPr lang="nl-NL" b="1" dirty="0" err="1"/>
              <a:t>Very</a:t>
            </a:r>
            <a:r>
              <a:rPr lang="nl-NL" b="1" dirty="0"/>
              <a:t> </a:t>
            </a:r>
            <a:r>
              <a:rPr lang="nl-NL" b="1" dirty="0" err="1"/>
              <a:t>operational</a:t>
            </a:r>
            <a:r>
              <a:rPr lang="nl-NL" b="1" dirty="0"/>
              <a:t> focus</a:t>
            </a:r>
          </a:p>
          <a:p>
            <a:r>
              <a:rPr lang="en-US" dirty="0"/>
              <a:t>Do we cover business process needs?</a:t>
            </a:r>
          </a:p>
          <a:p>
            <a:r>
              <a:rPr lang="en-US" dirty="0"/>
              <a:t>Do we have the right SLA ?</a:t>
            </a:r>
          </a:p>
          <a:p>
            <a:r>
              <a:rPr lang="en-US" dirty="0"/>
              <a:t>Should a service be outsourced?</a:t>
            </a:r>
          </a:p>
          <a:p>
            <a:r>
              <a:rPr lang="en-US" dirty="0"/>
              <a:t>Risks in service chains?</a:t>
            </a:r>
          </a:p>
          <a:p>
            <a:r>
              <a:rPr lang="en-US" dirty="0"/>
              <a:t>Customer satisfaction?</a:t>
            </a:r>
          </a:p>
          <a:p>
            <a:r>
              <a:rPr lang="en-US" dirty="0"/>
              <a:t>What-if-analysis?</a:t>
            </a:r>
          </a:p>
          <a:p>
            <a:endParaRPr lang="nl-NL" dirty="0"/>
          </a:p>
          <a:p>
            <a:endParaRPr lang="nl-NL" dirty="0"/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EF9A911C-76E3-4B0A-A9B6-E40D1213381E}"/>
              </a:ext>
            </a:extLst>
          </p:cNvPr>
          <p:cNvGrpSpPr/>
          <p:nvPr/>
        </p:nvGrpSpPr>
        <p:grpSpPr>
          <a:xfrm>
            <a:off x="882631" y="2781109"/>
            <a:ext cx="3685508" cy="1235918"/>
            <a:chOff x="1176840" y="3708145"/>
            <a:chExt cx="4914011" cy="1647891"/>
          </a:xfrm>
        </p:grpSpPr>
        <p:cxnSp>
          <p:nvCxnSpPr>
            <p:cNvPr id="20" name="Rechte verbindingslijn met pijl 59">
              <a:extLst>
                <a:ext uri="{FF2B5EF4-FFF2-40B4-BE49-F238E27FC236}">
                  <a16:creationId xmlns:a16="http://schemas.microsoft.com/office/drawing/2014/main" id="{455F95D6-1628-408D-B112-B049F56E50E4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3105339" y="4118792"/>
              <a:ext cx="1057013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hthoek 75">
              <a:extLst>
                <a:ext uri="{FF2B5EF4-FFF2-40B4-BE49-F238E27FC236}">
                  <a16:creationId xmlns:a16="http://schemas.microsoft.com/office/drawing/2014/main" id="{5D2586C3-CBF1-4A0C-86B8-6EF6C37DDEF1}"/>
                </a:ext>
              </a:extLst>
            </p:cNvPr>
            <p:cNvSpPr/>
            <p:nvPr/>
          </p:nvSpPr>
          <p:spPr>
            <a:xfrm>
              <a:off x="4162352" y="3708145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825" dirty="0" err="1">
                  <a:solidFill>
                    <a:srgbClr val="FFFFFF"/>
                  </a:solidFill>
                </a:rPr>
                <a:t>Demand</a:t>
              </a:r>
              <a:r>
                <a:rPr lang="nl-NL" sz="825" dirty="0">
                  <a:solidFill>
                    <a:srgbClr val="FFFFFF"/>
                  </a:solidFill>
                </a:rPr>
                <a:t> Management</a:t>
              </a:r>
              <a:endParaRPr lang="en-US" sz="825" dirty="0">
                <a:solidFill>
                  <a:srgbClr val="FFFFFF"/>
                </a:solidFill>
              </a:endParaRPr>
            </a:p>
          </p:txBody>
        </p:sp>
        <p:pic>
          <p:nvPicPr>
            <p:cNvPr id="22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50E9637E-7F9F-4C7C-8F65-3EBB44818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363" y="3791685"/>
              <a:ext cx="433409" cy="43340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91">
              <a:extLst>
                <a:ext uri="{FF2B5EF4-FFF2-40B4-BE49-F238E27FC236}">
                  <a16:creationId xmlns:a16="http://schemas.microsoft.com/office/drawing/2014/main" id="{2352FF84-CA2C-424A-B65B-8AAA06216EC3}"/>
                </a:ext>
              </a:extLst>
            </p:cNvPr>
            <p:cNvSpPr/>
            <p:nvPr/>
          </p:nvSpPr>
          <p:spPr>
            <a:xfrm>
              <a:off x="1176840" y="3708145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825" dirty="0">
                  <a:solidFill>
                    <a:srgbClr val="FFFFFF"/>
                  </a:solidFill>
                </a:rPr>
                <a:t>Service Delivery Management</a:t>
              </a:r>
              <a:endParaRPr lang="en-US" sz="825" dirty="0">
                <a:solidFill>
                  <a:srgbClr val="FFFFFF"/>
                </a:solidFill>
              </a:endParaRPr>
            </a:p>
          </p:txBody>
        </p:sp>
        <p:pic>
          <p:nvPicPr>
            <p:cNvPr id="24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EC9942A1-15DA-4D7D-9109-7EA9AAB98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851" y="3791685"/>
              <a:ext cx="433409" cy="433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kstvak 94">
              <a:extLst>
                <a:ext uri="{FF2B5EF4-FFF2-40B4-BE49-F238E27FC236}">
                  <a16:creationId xmlns:a16="http://schemas.microsoft.com/office/drawing/2014/main" id="{0FB564E6-6A9E-4A62-8920-10CBDB534DD1}"/>
                </a:ext>
              </a:extLst>
            </p:cNvPr>
            <p:cNvSpPr txBox="1"/>
            <p:nvPr/>
          </p:nvSpPr>
          <p:spPr>
            <a:xfrm>
              <a:off x="1245812" y="4612015"/>
              <a:ext cx="913071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>
                  <a:solidFill>
                    <a:srgbClr val="C6DAEC"/>
                  </a:solidFill>
                </a:rPr>
                <a:t>Reporting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6" name="Tekstvak 95">
              <a:extLst>
                <a:ext uri="{FF2B5EF4-FFF2-40B4-BE49-F238E27FC236}">
                  <a16:creationId xmlns:a16="http://schemas.microsoft.com/office/drawing/2014/main" id="{17C588D4-182B-468E-824A-9E2E018D66F2}"/>
                </a:ext>
              </a:extLst>
            </p:cNvPr>
            <p:cNvSpPr txBox="1"/>
            <p:nvPr/>
          </p:nvSpPr>
          <p:spPr>
            <a:xfrm>
              <a:off x="2240136" y="5048260"/>
              <a:ext cx="767732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>
                  <a:solidFill>
                    <a:srgbClr val="C6DAEC"/>
                  </a:solidFill>
                </a:rPr>
                <a:t>Targets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7" name="Tekstvak 96">
              <a:extLst>
                <a:ext uri="{FF2B5EF4-FFF2-40B4-BE49-F238E27FC236}">
                  <a16:creationId xmlns:a16="http://schemas.microsoft.com/office/drawing/2014/main" id="{DEB15868-A1C9-4582-9613-0B9AE428C3E6}"/>
                </a:ext>
              </a:extLst>
            </p:cNvPr>
            <p:cNvSpPr txBox="1"/>
            <p:nvPr/>
          </p:nvSpPr>
          <p:spPr>
            <a:xfrm>
              <a:off x="4368034" y="4612013"/>
              <a:ext cx="750633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 err="1">
                  <a:solidFill>
                    <a:srgbClr val="C6DAEC"/>
                  </a:solidFill>
                </a:rPr>
                <a:t>Wishes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8" name="Tekstvak 97">
              <a:extLst>
                <a:ext uri="{FF2B5EF4-FFF2-40B4-BE49-F238E27FC236}">
                  <a16:creationId xmlns:a16="http://schemas.microsoft.com/office/drawing/2014/main" id="{C223329D-F14B-40C3-8500-39C7C91C5B75}"/>
                </a:ext>
              </a:extLst>
            </p:cNvPr>
            <p:cNvSpPr txBox="1"/>
            <p:nvPr/>
          </p:nvSpPr>
          <p:spPr>
            <a:xfrm>
              <a:off x="5211626" y="5048259"/>
              <a:ext cx="878873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>
                  <a:solidFill>
                    <a:srgbClr val="C6DAEC"/>
                  </a:solidFill>
                </a:rPr>
                <a:t>Solutions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9" name="PIJL-OMHOOG en -OMLAAG 101">
              <a:extLst>
                <a:ext uri="{FF2B5EF4-FFF2-40B4-BE49-F238E27FC236}">
                  <a16:creationId xmlns:a16="http://schemas.microsoft.com/office/drawing/2014/main" id="{793EBC99-1482-41D1-8E4F-4BBADD14396B}"/>
                </a:ext>
              </a:extLst>
            </p:cNvPr>
            <p:cNvSpPr/>
            <p:nvPr/>
          </p:nvSpPr>
          <p:spPr>
            <a:xfrm>
              <a:off x="2036275" y="4681033"/>
              <a:ext cx="209628" cy="585970"/>
            </a:xfrm>
            <a:prstGeom prst="upDownArrow">
              <a:avLst/>
            </a:prstGeom>
            <a:noFill/>
            <a:ln>
              <a:solidFill>
                <a:srgbClr val="C6DAEC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C6DAEC"/>
                </a:solidFill>
              </a:endParaRPr>
            </a:p>
          </p:txBody>
        </p:sp>
        <p:sp>
          <p:nvSpPr>
            <p:cNvPr id="30" name="PIJL-OMHOOG en -OMLAAG 103">
              <a:extLst>
                <a:ext uri="{FF2B5EF4-FFF2-40B4-BE49-F238E27FC236}">
                  <a16:creationId xmlns:a16="http://schemas.microsoft.com/office/drawing/2014/main" id="{38ECCA48-92CF-48D7-94DF-19CB9E3DBEE3}"/>
                </a:ext>
              </a:extLst>
            </p:cNvPr>
            <p:cNvSpPr/>
            <p:nvPr/>
          </p:nvSpPr>
          <p:spPr>
            <a:xfrm>
              <a:off x="5020386" y="4681033"/>
              <a:ext cx="209628" cy="585970"/>
            </a:xfrm>
            <a:prstGeom prst="upDownArrow">
              <a:avLst/>
            </a:prstGeom>
            <a:noFill/>
            <a:ln>
              <a:solidFill>
                <a:srgbClr val="C6DAEC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C6DAE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76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"/>
          <p:cNvSpPr txBox="1">
            <a:spLocks noGrp="1"/>
          </p:cNvSpPr>
          <p:nvPr>
            <p:ph type="ctrTitle" idx="4294967295"/>
          </p:nvPr>
        </p:nvSpPr>
        <p:spPr>
          <a:xfrm>
            <a:off x="3152775" y="1354750"/>
            <a:ext cx="456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800" dirty="0"/>
              <a:t>Agenda</a:t>
            </a:r>
            <a:endParaRPr sz="4800" dirty="0"/>
          </a:p>
        </p:txBody>
      </p:sp>
      <p:sp>
        <p:nvSpPr>
          <p:cNvPr id="352" name="Google Shape;352;p13"/>
          <p:cNvSpPr txBox="1">
            <a:spLocks noGrp="1"/>
          </p:cNvSpPr>
          <p:nvPr>
            <p:ph type="body" idx="4294967295"/>
          </p:nvPr>
        </p:nvSpPr>
        <p:spPr>
          <a:xfrm>
            <a:off x="3286468" y="2400250"/>
            <a:ext cx="4562100" cy="24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354" name="Google Shape;354;p13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3900D3DD-AE5E-4309-A8FD-0CB09E8ECBFD}"/>
              </a:ext>
            </a:extLst>
          </p:cNvPr>
          <p:cNvSpPr/>
          <p:nvPr/>
        </p:nvSpPr>
        <p:spPr>
          <a:xfrm rot="5400000">
            <a:off x="1165973" y="47395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Google Shape;21;p2">
            <a:extLst>
              <a:ext uri="{FF2B5EF4-FFF2-40B4-BE49-F238E27FC236}">
                <a16:creationId xmlns:a16="http://schemas.microsoft.com/office/drawing/2014/main" id="{6820BAEA-3DF9-426D-828D-D02F5BDCBF8C}"/>
              </a:ext>
            </a:extLst>
          </p:cNvPr>
          <p:cNvGrpSpPr/>
          <p:nvPr/>
        </p:nvGrpSpPr>
        <p:grpSpPr>
          <a:xfrm>
            <a:off x="1737442" y="1070142"/>
            <a:ext cx="382958" cy="607111"/>
            <a:chOff x="6718575" y="2318625"/>
            <a:chExt cx="256950" cy="407375"/>
          </a:xfrm>
        </p:grpSpPr>
        <p:sp>
          <p:nvSpPr>
            <p:cNvPr id="9" name="Google Shape;22;p2">
              <a:extLst>
                <a:ext uri="{FF2B5EF4-FFF2-40B4-BE49-F238E27FC236}">
                  <a16:creationId xmlns:a16="http://schemas.microsoft.com/office/drawing/2014/main" id="{B01994C9-70BB-4969-B876-8AC092FA3A84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;p2">
              <a:extLst>
                <a:ext uri="{FF2B5EF4-FFF2-40B4-BE49-F238E27FC236}">
                  <a16:creationId xmlns:a16="http://schemas.microsoft.com/office/drawing/2014/main" id="{2A70D897-DAD0-4419-A726-F61661B5E9A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;p2">
              <a:extLst>
                <a:ext uri="{FF2B5EF4-FFF2-40B4-BE49-F238E27FC236}">
                  <a16:creationId xmlns:a16="http://schemas.microsoft.com/office/drawing/2014/main" id="{430F189C-8B97-4D18-A912-CE0D5F97F0D5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;p2">
              <a:extLst>
                <a:ext uri="{FF2B5EF4-FFF2-40B4-BE49-F238E27FC236}">
                  <a16:creationId xmlns:a16="http://schemas.microsoft.com/office/drawing/2014/main" id="{A8981F2E-CA76-48AC-ACC3-DD0E1DD150DE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;p2">
              <a:extLst>
                <a:ext uri="{FF2B5EF4-FFF2-40B4-BE49-F238E27FC236}">
                  <a16:creationId xmlns:a16="http://schemas.microsoft.com/office/drawing/2014/main" id="{5851F136-5838-4C57-BB46-B8DEA6F3AE4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;p2">
              <a:extLst>
                <a:ext uri="{FF2B5EF4-FFF2-40B4-BE49-F238E27FC236}">
                  <a16:creationId xmlns:a16="http://schemas.microsoft.com/office/drawing/2014/main" id="{882A018E-DD7D-409B-8F29-06EEDD5E6C8F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;p2">
              <a:extLst>
                <a:ext uri="{FF2B5EF4-FFF2-40B4-BE49-F238E27FC236}">
                  <a16:creationId xmlns:a16="http://schemas.microsoft.com/office/drawing/2014/main" id="{6E696B14-C4C0-4D80-8FDD-2674BC33734C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;p2">
              <a:extLst>
                <a:ext uri="{FF2B5EF4-FFF2-40B4-BE49-F238E27FC236}">
                  <a16:creationId xmlns:a16="http://schemas.microsoft.com/office/drawing/2014/main" id="{A9EA6E2D-658D-4672-B2E3-1CE0CBAE4DBE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61999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82631" y="4069198"/>
            <a:ext cx="3685508" cy="615971"/>
            <a:chOff x="1176840" y="5425597"/>
            <a:chExt cx="4914011" cy="821294"/>
          </a:xfrm>
        </p:grpSpPr>
        <p:sp>
          <p:nvSpPr>
            <p:cNvPr id="6" name="Rechthoek 40"/>
            <p:cNvSpPr/>
            <p:nvPr/>
          </p:nvSpPr>
          <p:spPr>
            <a:xfrm>
              <a:off x="1176840" y="542559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Service Delivery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Rechte verbindingslijn met pijl 42"/>
            <p:cNvCxnSpPr/>
            <p:nvPr/>
          </p:nvCxnSpPr>
          <p:spPr>
            <a:xfrm>
              <a:off x="3105339" y="5822768"/>
              <a:ext cx="1051459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8" name="Picture 2" descr="C:\Users\Raymond\Dropbox (SMT-X)\SMT-X Team Folder\Graphics\Icons\2015 Design\i_collection\i_collection_png\128x128\plain\engineer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323" y="5501920"/>
              <a:ext cx="466093" cy="46609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9" name="Picture 4" descr="C:\Users\Raymond\Dropbox (SMT-X)\SMT-X Team Folder\Graphics\Icons\2015 Design\i_collection\i_collection_png\128x128\plain\user_headset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412" y="5517118"/>
              <a:ext cx="456448" cy="45644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0" name="Picture 6" descr="C:\Users\Raymond\Dropbox (SMT-X)\SMT-X Team Folder\Graphics\Icons\2015 Design\i_collection\i_collection_png\128x128\plain\businessperson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835" y="5501920"/>
              <a:ext cx="480699" cy="480699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1" name="Rechthoek 44"/>
            <p:cNvSpPr/>
            <p:nvPr/>
          </p:nvSpPr>
          <p:spPr>
            <a:xfrm>
              <a:off x="4162352" y="542559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Service </a:t>
              </a:r>
              <a:r>
                <a:rPr lang="nl-NL" sz="1050" dirty="0" err="1">
                  <a:solidFill>
                    <a:srgbClr val="FFFFFF"/>
                  </a:solidFill>
                </a:rPr>
                <a:t>Customers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pic>
          <p:nvPicPr>
            <p:cNvPr id="12" name="Picture 8" descr="C:\Users\Raymond\Dropbox (SMT-X)\SMT-X Team Folder\Graphics\Icons\2015 Design\i_collection\i_collection_png\128x128\plain\genius.png"/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939" y="5523295"/>
              <a:ext cx="459324" cy="45932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3" name="Picture 12" descr="C:\Users\Raymond\Dropbox (SMT-X)\SMT-X Team Folder\Graphics\Icons\2015 Design\i_collection\i_collection_png\128x128\plain\woman3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015" y="5525074"/>
              <a:ext cx="459324" cy="45932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" name="Picture 16" descr="C:\Users\Raymond\Dropbox (SMT-X)\SMT-X Team Folder\Graphics\Icons\2015 Design\i_collection\i_collection_png\128x128\plain\bookkeeper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893" y="5525075"/>
              <a:ext cx="468790" cy="46879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7" name="Rechthoek 40"/>
          <p:cNvSpPr/>
          <p:nvPr/>
        </p:nvSpPr>
        <p:spPr>
          <a:xfrm>
            <a:off x="551801" y="1457761"/>
            <a:ext cx="252947" cy="3227408"/>
          </a:xfrm>
          <a:prstGeom prst="rect">
            <a:avLst/>
          </a:prstGeom>
          <a:noFill/>
          <a:ln w="38100">
            <a:solidFill>
              <a:srgbClr val="8AB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Service Delivery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Organization</a:t>
            </a: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hthoek 40"/>
          <p:cNvSpPr/>
          <p:nvPr/>
        </p:nvSpPr>
        <p:spPr>
          <a:xfrm>
            <a:off x="4632872" y="1457761"/>
            <a:ext cx="252947" cy="3227408"/>
          </a:xfrm>
          <a:prstGeom prst="rect">
            <a:avLst/>
          </a:prstGeom>
          <a:noFill/>
          <a:ln w="38100">
            <a:solidFill>
              <a:srgbClr val="8AB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Service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Demand</a:t>
            </a:r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Organization</a:t>
            </a: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A065F6-3926-4D6E-85B0-D0E29DDA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339" y="623582"/>
            <a:ext cx="6475402" cy="645300"/>
          </a:xfrm>
        </p:spPr>
        <p:txBody>
          <a:bodyPr/>
          <a:lstStyle/>
          <a:p>
            <a:r>
              <a:rPr lang="en-US" sz="3600" b="1" dirty="0"/>
              <a:t>Open Questions</a:t>
            </a:r>
            <a:endParaRPr lang="nl-NL" sz="2800" b="1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94E80C-B18D-427B-A882-F6E7DF561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8320" y="1457761"/>
            <a:ext cx="3478637" cy="1659900"/>
          </a:xfrm>
        </p:spPr>
        <p:txBody>
          <a:bodyPr/>
          <a:lstStyle/>
          <a:p>
            <a:r>
              <a:rPr lang="en-US" dirty="0"/>
              <a:t>Business continuity assurance?</a:t>
            </a:r>
          </a:p>
          <a:p>
            <a:r>
              <a:rPr lang="en-US" dirty="0"/>
              <a:t>Cost cutting possibilities?</a:t>
            </a:r>
          </a:p>
          <a:p>
            <a:r>
              <a:rPr lang="en-US" dirty="0"/>
              <a:t>Security demands and threads ?</a:t>
            </a:r>
          </a:p>
          <a:p>
            <a:r>
              <a:rPr lang="en-US" dirty="0"/>
              <a:t>Service costs build-up?</a:t>
            </a:r>
          </a:p>
          <a:p>
            <a:r>
              <a:rPr lang="en-US" dirty="0"/>
              <a:t>Vendor dependency?</a:t>
            </a:r>
          </a:p>
          <a:p>
            <a:r>
              <a:rPr lang="en-US" dirty="0"/>
              <a:t>Vulnerabilities?</a:t>
            </a:r>
          </a:p>
          <a:p>
            <a:endParaRPr lang="nl-NL" dirty="0"/>
          </a:p>
          <a:p>
            <a:endParaRPr lang="nl-NL" dirty="0"/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EF9A911C-76E3-4B0A-A9B6-E40D1213381E}"/>
              </a:ext>
            </a:extLst>
          </p:cNvPr>
          <p:cNvGrpSpPr/>
          <p:nvPr/>
        </p:nvGrpSpPr>
        <p:grpSpPr>
          <a:xfrm>
            <a:off x="882631" y="2781109"/>
            <a:ext cx="3685508" cy="1235918"/>
            <a:chOff x="1176840" y="3708145"/>
            <a:chExt cx="4914011" cy="1647891"/>
          </a:xfrm>
        </p:grpSpPr>
        <p:cxnSp>
          <p:nvCxnSpPr>
            <p:cNvPr id="20" name="Rechte verbindingslijn met pijl 59">
              <a:extLst>
                <a:ext uri="{FF2B5EF4-FFF2-40B4-BE49-F238E27FC236}">
                  <a16:creationId xmlns:a16="http://schemas.microsoft.com/office/drawing/2014/main" id="{455F95D6-1628-408D-B112-B049F56E50E4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3105339" y="4118792"/>
              <a:ext cx="1057013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hthoek 75">
              <a:extLst>
                <a:ext uri="{FF2B5EF4-FFF2-40B4-BE49-F238E27FC236}">
                  <a16:creationId xmlns:a16="http://schemas.microsoft.com/office/drawing/2014/main" id="{5D2586C3-CBF1-4A0C-86B8-6EF6C37DDEF1}"/>
                </a:ext>
              </a:extLst>
            </p:cNvPr>
            <p:cNvSpPr/>
            <p:nvPr/>
          </p:nvSpPr>
          <p:spPr>
            <a:xfrm>
              <a:off x="4162352" y="3708145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825" dirty="0" err="1">
                  <a:solidFill>
                    <a:srgbClr val="FFFFFF"/>
                  </a:solidFill>
                </a:rPr>
                <a:t>Demand</a:t>
              </a:r>
              <a:r>
                <a:rPr lang="nl-NL" sz="825" dirty="0">
                  <a:solidFill>
                    <a:srgbClr val="FFFFFF"/>
                  </a:solidFill>
                </a:rPr>
                <a:t> Management</a:t>
              </a:r>
              <a:endParaRPr lang="en-US" sz="825" dirty="0">
                <a:solidFill>
                  <a:srgbClr val="FFFFFF"/>
                </a:solidFill>
              </a:endParaRPr>
            </a:p>
          </p:txBody>
        </p:sp>
        <p:pic>
          <p:nvPicPr>
            <p:cNvPr id="22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50E9637E-7F9F-4C7C-8F65-3EBB44818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363" y="3761949"/>
              <a:ext cx="433409" cy="43340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91">
              <a:extLst>
                <a:ext uri="{FF2B5EF4-FFF2-40B4-BE49-F238E27FC236}">
                  <a16:creationId xmlns:a16="http://schemas.microsoft.com/office/drawing/2014/main" id="{2352FF84-CA2C-424A-B65B-8AAA06216EC3}"/>
                </a:ext>
              </a:extLst>
            </p:cNvPr>
            <p:cNvSpPr/>
            <p:nvPr/>
          </p:nvSpPr>
          <p:spPr>
            <a:xfrm>
              <a:off x="1176840" y="3708145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825" dirty="0">
                  <a:solidFill>
                    <a:srgbClr val="FFFFFF"/>
                  </a:solidFill>
                </a:rPr>
                <a:t>Service Delivery Management</a:t>
              </a:r>
              <a:endParaRPr lang="en-US" sz="825" dirty="0">
                <a:solidFill>
                  <a:srgbClr val="FFFFFF"/>
                </a:solidFill>
              </a:endParaRPr>
            </a:p>
          </p:txBody>
        </p:sp>
        <p:pic>
          <p:nvPicPr>
            <p:cNvPr id="24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EC9942A1-15DA-4D7D-9109-7EA9AAB98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851" y="3761949"/>
              <a:ext cx="433409" cy="433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kstvak 94">
              <a:extLst>
                <a:ext uri="{FF2B5EF4-FFF2-40B4-BE49-F238E27FC236}">
                  <a16:creationId xmlns:a16="http://schemas.microsoft.com/office/drawing/2014/main" id="{0FB564E6-6A9E-4A62-8920-10CBDB534DD1}"/>
                </a:ext>
              </a:extLst>
            </p:cNvPr>
            <p:cNvSpPr txBox="1"/>
            <p:nvPr/>
          </p:nvSpPr>
          <p:spPr>
            <a:xfrm>
              <a:off x="1245812" y="4612015"/>
              <a:ext cx="913071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>
                  <a:solidFill>
                    <a:srgbClr val="C6DAEC"/>
                  </a:solidFill>
                </a:rPr>
                <a:t>Reporting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6" name="Tekstvak 95">
              <a:extLst>
                <a:ext uri="{FF2B5EF4-FFF2-40B4-BE49-F238E27FC236}">
                  <a16:creationId xmlns:a16="http://schemas.microsoft.com/office/drawing/2014/main" id="{17C588D4-182B-468E-824A-9E2E018D66F2}"/>
                </a:ext>
              </a:extLst>
            </p:cNvPr>
            <p:cNvSpPr txBox="1"/>
            <p:nvPr/>
          </p:nvSpPr>
          <p:spPr>
            <a:xfrm>
              <a:off x="2240136" y="5048260"/>
              <a:ext cx="767732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>
                  <a:solidFill>
                    <a:srgbClr val="C6DAEC"/>
                  </a:solidFill>
                </a:rPr>
                <a:t>Targets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7" name="Tekstvak 96">
              <a:extLst>
                <a:ext uri="{FF2B5EF4-FFF2-40B4-BE49-F238E27FC236}">
                  <a16:creationId xmlns:a16="http://schemas.microsoft.com/office/drawing/2014/main" id="{DEB15868-A1C9-4582-9613-0B9AE428C3E6}"/>
                </a:ext>
              </a:extLst>
            </p:cNvPr>
            <p:cNvSpPr txBox="1"/>
            <p:nvPr/>
          </p:nvSpPr>
          <p:spPr>
            <a:xfrm>
              <a:off x="4368034" y="4612013"/>
              <a:ext cx="750633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 err="1">
                  <a:solidFill>
                    <a:srgbClr val="C6DAEC"/>
                  </a:solidFill>
                </a:rPr>
                <a:t>Wishes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8" name="Tekstvak 97">
              <a:extLst>
                <a:ext uri="{FF2B5EF4-FFF2-40B4-BE49-F238E27FC236}">
                  <a16:creationId xmlns:a16="http://schemas.microsoft.com/office/drawing/2014/main" id="{C223329D-F14B-40C3-8500-39C7C91C5B75}"/>
                </a:ext>
              </a:extLst>
            </p:cNvPr>
            <p:cNvSpPr txBox="1"/>
            <p:nvPr/>
          </p:nvSpPr>
          <p:spPr>
            <a:xfrm>
              <a:off x="5211626" y="5048259"/>
              <a:ext cx="878873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>
                  <a:solidFill>
                    <a:srgbClr val="C6DAEC"/>
                  </a:solidFill>
                </a:rPr>
                <a:t>Solutions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9" name="PIJL-OMHOOG en -OMLAAG 101">
              <a:extLst>
                <a:ext uri="{FF2B5EF4-FFF2-40B4-BE49-F238E27FC236}">
                  <a16:creationId xmlns:a16="http://schemas.microsoft.com/office/drawing/2014/main" id="{793EBC99-1482-41D1-8E4F-4BBADD14396B}"/>
                </a:ext>
              </a:extLst>
            </p:cNvPr>
            <p:cNvSpPr/>
            <p:nvPr/>
          </p:nvSpPr>
          <p:spPr>
            <a:xfrm>
              <a:off x="2036275" y="4681033"/>
              <a:ext cx="209628" cy="585970"/>
            </a:xfrm>
            <a:prstGeom prst="upDownArrow">
              <a:avLst/>
            </a:prstGeom>
            <a:noFill/>
            <a:ln>
              <a:solidFill>
                <a:srgbClr val="C6DAEC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C6DAEC"/>
                </a:solidFill>
              </a:endParaRPr>
            </a:p>
          </p:txBody>
        </p:sp>
        <p:sp>
          <p:nvSpPr>
            <p:cNvPr id="30" name="PIJL-OMHOOG en -OMLAAG 103">
              <a:extLst>
                <a:ext uri="{FF2B5EF4-FFF2-40B4-BE49-F238E27FC236}">
                  <a16:creationId xmlns:a16="http://schemas.microsoft.com/office/drawing/2014/main" id="{38ECCA48-92CF-48D7-94DF-19CB9E3DBEE3}"/>
                </a:ext>
              </a:extLst>
            </p:cNvPr>
            <p:cNvSpPr/>
            <p:nvPr/>
          </p:nvSpPr>
          <p:spPr>
            <a:xfrm>
              <a:off x="5020386" y="4681033"/>
              <a:ext cx="209628" cy="585970"/>
            </a:xfrm>
            <a:prstGeom prst="upDownArrow">
              <a:avLst/>
            </a:prstGeom>
            <a:noFill/>
            <a:ln>
              <a:solidFill>
                <a:srgbClr val="C6DAEC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C6DAEC"/>
                </a:solidFill>
              </a:endParaRPr>
            </a:p>
          </p:txBody>
        </p:sp>
      </p:grpSp>
      <p:grpSp>
        <p:nvGrpSpPr>
          <p:cNvPr id="31" name="Group 2">
            <a:extLst>
              <a:ext uri="{FF2B5EF4-FFF2-40B4-BE49-F238E27FC236}">
                <a16:creationId xmlns:a16="http://schemas.microsoft.com/office/drawing/2014/main" id="{657ABBD7-8EE8-488D-BB82-534C17C1195B}"/>
              </a:ext>
            </a:extLst>
          </p:cNvPr>
          <p:cNvGrpSpPr/>
          <p:nvPr/>
        </p:nvGrpSpPr>
        <p:grpSpPr>
          <a:xfrm>
            <a:off x="882630" y="1506208"/>
            <a:ext cx="3681343" cy="1209849"/>
            <a:chOff x="1176840" y="2008277"/>
            <a:chExt cx="4908457" cy="1613132"/>
          </a:xfrm>
        </p:grpSpPr>
        <p:sp>
          <p:nvSpPr>
            <p:cNvPr id="32" name="Rechthoek 98">
              <a:extLst>
                <a:ext uri="{FF2B5EF4-FFF2-40B4-BE49-F238E27FC236}">
                  <a16:creationId xmlns:a16="http://schemas.microsoft.com/office/drawing/2014/main" id="{9F1F694D-3AC7-4198-A91E-883787C258EB}"/>
                </a:ext>
              </a:extLst>
            </p:cNvPr>
            <p:cNvSpPr/>
            <p:nvPr/>
          </p:nvSpPr>
          <p:spPr>
            <a:xfrm>
              <a:off x="1176840" y="200827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C-Level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33" name="Rechthoek 99">
              <a:extLst>
                <a:ext uri="{FF2B5EF4-FFF2-40B4-BE49-F238E27FC236}">
                  <a16:creationId xmlns:a16="http://schemas.microsoft.com/office/drawing/2014/main" id="{4CDBC347-024F-4A29-8F82-495785B9DC86}"/>
                </a:ext>
              </a:extLst>
            </p:cNvPr>
            <p:cNvSpPr/>
            <p:nvPr/>
          </p:nvSpPr>
          <p:spPr>
            <a:xfrm>
              <a:off x="4156798" y="2009219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C-Level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pic>
          <p:nvPicPr>
            <p:cNvPr id="34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A57CF879-8963-4086-8803-EA8497FD5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851" y="2099774"/>
              <a:ext cx="433409" cy="433409"/>
            </a:xfrm>
            <a:prstGeom prst="rect">
              <a:avLst/>
            </a:prstGeom>
            <a:noFill/>
            <a:effectLst/>
          </p:spPr>
        </p:pic>
        <p:pic>
          <p:nvPicPr>
            <p:cNvPr id="35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A9808622-30EB-4796-BE20-47E5A3BB5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809" y="2099774"/>
              <a:ext cx="433409" cy="433409"/>
            </a:xfrm>
            <a:prstGeom prst="rect">
              <a:avLst/>
            </a:prstGeom>
            <a:noFill/>
            <a:effectLst/>
          </p:spPr>
        </p:pic>
        <p:cxnSp>
          <p:nvCxnSpPr>
            <p:cNvPr id="36" name="Rechte verbindingslijn met pijl 112">
              <a:extLst>
                <a:ext uri="{FF2B5EF4-FFF2-40B4-BE49-F238E27FC236}">
                  <a16:creationId xmlns:a16="http://schemas.microsoft.com/office/drawing/2014/main" id="{9A10FE9D-47E9-4320-9F60-B01C55DC5635}"/>
                </a:ext>
              </a:extLst>
            </p:cNvPr>
            <p:cNvCxnSpPr/>
            <p:nvPr/>
          </p:nvCxnSpPr>
          <p:spPr>
            <a:xfrm>
              <a:off x="3105339" y="2406882"/>
              <a:ext cx="1051459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kstvak 74">
              <a:extLst>
                <a:ext uri="{FF2B5EF4-FFF2-40B4-BE49-F238E27FC236}">
                  <a16:creationId xmlns:a16="http://schemas.microsoft.com/office/drawing/2014/main" id="{C49A7D94-F8E0-410A-BDF6-15976B0950C8}"/>
                </a:ext>
              </a:extLst>
            </p:cNvPr>
            <p:cNvSpPr txBox="1"/>
            <p:nvPr/>
          </p:nvSpPr>
          <p:spPr>
            <a:xfrm>
              <a:off x="1321220" y="2898280"/>
              <a:ext cx="8617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25" i="1" dirty="0">
                  <a:solidFill>
                    <a:srgbClr val="C6DAEC"/>
                  </a:solidFill>
                </a:rPr>
                <a:t>Reporting</a:t>
              </a:r>
              <a:endParaRPr lang="en-US" sz="825" i="1" dirty="0">
                <a:solidFill>
                  <a:srgbClr val="C6DAEC"/>
                </a:solidFill>
              </a:endParaRPr>
            </a:p>
          </p:txBody>
        </p:sp>
        <p:sp>
          <p:nvSpPr>
            <p:cNvPr id="38" name="Tekstvak 87">
              <a:extLst>
                <a:ext uri="{FF2B5EF4-FFF2-40B4-BE49-F238E27FC236}">
                  <a16:creationId xmlns:a16="http://schemas.microsoft.com/office/drawing/2014/main" id="{EF5433C9-21D3-47CF-B3EC-CB17503C5583}"/>
                </a:ext>
              </a:extLst>
            </p:cNvPr>
            <p:cNvSpPr txBox="1"/>
            <p:nvPr/>
          </p:nvSpPr>
          <p:spPr>
            <a:xfrm>
              <a:off x="2249287" y="3329021"/>
              <a:ext cx="77200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25" i="1" dirty="0" err="1">
                  <a:solidFill>
                    <a:srgbClr val="C6DAEC"/>
                  </a:solidFill>
                </a:rPr>
                <a:t>Strategy</a:t>
              </a:r>
              <a:endParaRPr lang="en-US" sz="825" i="1" dirty="0">
                <a:solidFill>
                  <a:srgbClr val="C6DAEC"/>
                </a:solidFill>
              </a:endParaRPr>
            </a:p>
          </p:txBody>
        </p:sp>
        <p:sp>
          <p:nvSpPr>
            <p:cNvPr id="39" name="Tekstvak 88">
              <a:extLst>
                <a:ext uri="{FF2B5EF4-FFF2-40B4-BE49-F238E27FC236}">
                  <a16:creationId xmlns:a16="http://schemas.microsoft.com/office/drawing/2014/main" id="{29E8623D-2718-47D7-809F-B97ECA3DE783}"/>
                </a:ext>
              </a:extLst>
            </p:cNvPr>
            <p:cNvSpPr txBox="1"/>
            <p:nvPr/>
          </p:nvSpPr>
          <p:spPr>
            <a:xfrm>
              <a:off x="4300997" y="2910716"/>
              <a:ext cx="861775" cy="2923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825" i="1" dirty="0">
                  <a:solidFill>
                    <a:srgbClr val="C6DAEC"/>
                  </a:solidFill>
                </a:rPr>
                <a:t>Reporting</a:t>
              </a:r>
              <a:endParaRPr lang="en-US" sz="825" i="1" dirty="0">
                <a:solidFill>
                  <a:srgbClr val="C6DAEC"/>
                </a:solidFill>
              </a:endParaRPr>
            </a:p>
          </p:txBody>
        </p:sp>
        <p:sp>
          <p:nvSpPr>
            <p:cNvPr id="40" name="Tekstvak 89">
              <a:extLst>
                <a:ext uri="{FF2B5EF4-FFF2-40B4-BE49-F238E27FC236}">
                  <a16:creationId xmlns:a16="http://schemas.microsoft.com/office/drawing/2014/main" id="{C91CCFAA-61A7-4691-8258-02B1F766A9C3}"/>
                </a:ext>
              </a:extLst>
            </p:cNvPr>
            <p:cNvSpPr txBox="1"/>
            <p:nvPr/>
          </p:nvSpPr>
          <p:spPr>
            <a:xfrm>
              <a:off x="5211625" y="3329021"/>
              <a:ext cx="772007" cy="2923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825" i="1" dirty="0" err="1">
                  <a:solidFill>
                    <a:srgbClr val="C6DAEC"/>
                  </a:solidFill>
                </a:rPr>
                <a:t>Strategy</a:t>
              </a:r>
              <a:endParaRPr lang="en-US" sz="825" i="1" dirty="0">
                <a:solidFill>
                  <a:srgbClr val="C6DAEC"/>
                </a:solidFill>
              </a:endParaRPr>
            </a:p>
          </p:txBody>
        </p:sp>
        <p:sp>
          <p:nvSpPr>
            <p:cNvPr id="41" name="PIJL-OMHOOG en -OMLAAG 100">
              <a:extLst>
                <a:ext uri="{FF2B5EF4-FFF2-40B4-BE49-F238E27FC236}">
                  <a16:creationId xmlns:a16="http://schemas.microsoft.com/office/drawing/2014/main" id="{EA172D61-3AA8-4D01-A6D9-A049D2C0D617}"/>
                </a:ext>
              </a:extLst>
            </p:cNvPr>
            <p:cNvSpPr/>
            <p:nvPr/>
          </p:nvSpPr>
          <p:spPr>
            <a:xfrm>
              <a:off x="2036275" y="2989106"/>
              <a:ext cx="209628" cy="585970"/>
            </a:xfrm>
            <a:prstGeom prst="upDownArrow">
              <a:avLst/>
            </a:prstGeom>
            <a:noFill/>
            <a:ln>
              <a:solidFill>
                <a:srgbClr val="C6DAEC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PIJL-OMHOOG en -OMLAAG 102">
              <a:extLst>
                <a:ext uri="{FF2B5EF4-FFF2-40B4-BE49-F238E27FC236}">
                  <a16:creationId xmlns:a16="http://schemas.microsoft.com/office/drawing/2014/main" id="{E4E0AF44-8163-4AB6-BD6B-06E71AF93822}"/>
                </a:ext>
              </a:extLst>
            </p:cNvPr>
            <p:cNvSpPr/>
            <p:nvPr/>
          </p:nvSpPr>
          <p:spPr>
            <a:xfrm>
              <a:off x="5020386" y="2989106"/>
              <a:ext cx="209628" cy="585970"/>
            </a:xfrm>
            <a:prstGeom prst="upDownArrow">
              <a:avLst/>
            </a:prstGeom>
            <a:noFill/>
            <a:ln>
              <a:solidFill>
                <a:srgbClr val="C6DAEC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40339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82631" y="4069198"/>
            <a:ext cx="3685508" cy="615971"/>
            <a:chOff x="1176840" y="5425597"/>
            <a:chExt cx="4914011" cy="821294"/>
          </a:xfrm>
        </p:grpSpPr>
        <p:sp>
          <p:nvSpPr>
            <p:cNvPr id="6" name="Rechthoek 40"/>
            <p:cNvSpPr/>
            <p:nvPr/>
          </p:nvSpPr>
          <p:spPr>
            <a:xfrm>
              <a:off x="1176840" y="542559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Service Delivery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Rechte verbindingslijn met pijl 42"/>
            <p:cNvCxnSpPr/>
            <p:nvPr/>
          </p:nvCxnSpPr>
          <p:spPr>
            <a:xfrm>
              <a:off x="3105339" y="5822768"/>
              <a:ext cx="1051459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8" name="Picture 2" descr="C:\Users\Raymond\Dropbox (SMT-X)\SMT-X Team Folder\Graphics\Icons\2015 Design\i_collection\i_collection_png\128x128\plain\engineer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323" y="5501920"/>
              <a:ext cx="466093" cy="46609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9" name="Picture 4" descr="C:\Users\Raymond\Dropbox (SMT-X)\SMT-X Team Folder\Graphics\Icons\2015 Design\i_collection\i_collection_png\128x128\plain\user_headset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412" y="5517118"/>
              <a:ext cx="456448" cy="45644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0" name="Picture 6" descr="C:\Users\Raymond\Dropbox (SMT-X)\SMT-X Team Folder\Graphics\Icons\2015 Design\i_collection\i_collection_png\128x128\plain\businessperson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835" y="5501920"/>
              <a:ext cx="480699" cy="480699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1" name="Rechthoek 44"/>
            <p:cNvSpPr/>
            <p:nvPr/>
          </p:nvSpPr>
          <p:spPr>
            <a:xfrm>
              <a:off x="4162352" y="542559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Service </a:t>
              </a:r>
              <a:r>
                <a:rPr lang="nl-NL" sz="1050" dirty="0" err="1">
                  <a:solidFill>
                    <a:srgbClr val="FFFFFF"/>
                  </a:solidFill>
                </a:rPr>
                <a:t>Customers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pic>
          <p:nvPicPr>
            <p:cNvPr id="12" name="Picture 8" descr="C:\Users\Raymond\Dropbox (SMT-X)\SMT-X Team Folder\Graphics\Icons\2015 Design\i_collection\i_collection_png\128x128\plain\genius.png"/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939" y="5523295"/>
              <a:ext cx="459324" cy="45932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3" name="Picture 12" descr="C:\Users\Raymond\Dropbox (SMT-X)\SMT-X Team Folder\Graphics\Icons\2015 Design\i_collection\i_collection_png\128x128\plain\woman3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015" y="5525074"/>
              <a:ext cx="459324" cy="45932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" name="Picture 16" descr="C:\Users\Raymond\Dropbox (SMT-X)\SMT-X Team Folder\Graphics\Icons\2015 Design\i_collection\i_collection_png\128x128\plain\bookkeeper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893" y="5525075"/>
              <a:ext cx="468790" cy="46879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7" name="Rechthoek 40"/>
          <p:cNvSpPr/>
          <p:nvPr/>
        </p:nvSpPr>
        <p:spPr>
          <a:xfrm>
            <a:off x="551801" y="1457761"/>
            <a:ext cx="252947" cy="3227408"/>
          </a:xfrm>
          <a:prstGeom prst="rect">
            <a:avLst/>
          </a:prstGeom>
          <a:noFill/>
          <a:ln w="38100">
            <a:solidFill>
              <a:srgbClr val="8AB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Service Delivery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Organization</a:t>
            </a: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hthoek 40"/>
          <p:cNvSpPr/>
          <p:nvPr/>
        </p:nvSpPr>
        <p:spPr>
          <a:xfrm>
            <a:off x="4632872" y="1457761"/>
            <a:ext cx="252947" cy="3227408"/>
          </a:xfrm>
          <a:prstGeom prst="rect">
            <a:avLst/>
          </a:prstGeom>
          <a:noFill/>
          <a:ln w="38100">
            <a:solidFill>
              <a:srgbClr val="8AB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Service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Demand</a:t>
            </a:r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Organization</a:t>
            </a: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A065F6-3926-4D6E-85B0-D0E29DDA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339" y="623582"/>
            <a:ext cx="6475402" cy="645300"/>
          </a:xfrm>
        </p:spPr>
        <p:txBody>
          <a:bodyPr/>
          <a:lstStyle/>
          <a:p>
            <a:r>
              <a:rPr lang="en-US" b="1" dirty="0"/>
              <a:t>Solve these issues</a:t>
            </a:r>
            <a:endParaRPr lang="nl-NL" sz="3200" b="1" dirty="0"/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EF9A911C-76E3-4B0A-A9B6-E40D1213381E}"/>
              </a:ext>
            </a:extLst>
          </p:cNvPr>
          <p:cNvGrpSpPr/>
          <p:nvPr/>
        </p:nvGrpSpPr>
        <p:grpSpPr>
          <a:xfrm>
            <a:off x="882631" y="2781109"/>
            <a:ext cx="3685508" cy="1235918"/>
            <a:chOff x="1176840" y="3708145"/>
            <a:chExt cx="4914011" cy="1647891"/>
          </a:xfrm>
        </p:grpSpPr>
        <p:cxnSp>
          <p:nvCxnSpPr>
            <p:cNvPr id="20" name="Rechte verbindingslijn met pijl 59">
              <a:extLst>
                <a:ext uri="{FF2B5EF4-FFF2-40B4-BE49-F238E27FC236}">
                  <a16:creationId xmlns:a16="http://schemas.microsoft.com/office/drawing/2014/main" id="{455F95D6-1628-408D-B112-B049F56E50E4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3105339" y="4118792"/>
              <a:ext cx="1057013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hthoek 75">
              <a:extLst>
                <a:ext uri="{FF2B5EF4-FFF2-40B4-BE49-F238E27FC236}">
                  <a16:creationId xmlns:a16="http://schemas.microsoft.com/office/drawing/2014/main" id="{5D2586C3-CBF1-4A0C-86B8-6EF6C37DDEF1}"/>
                </a:ext>
              </a:extLst>
            </p:cNvPr>
            <p:cNvSpPr/>
            <p:nvPr/>
          </p:nvSpPr>
          <p:spPr>
            <a:xfrm>
              <a:off x="4162352" y="3708145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825" dirty="0" err="1">
                  <a:solidFill>
                    <a:srgbClr val="FFFFFF"/>
                  </a:solidFill>
                </a:rPr>
                <a:t>Demand</a:t>
              </a:r>
              <a:r>
                <a:rPr lang="nl-NL" sz="825" dirty="0">
                  <a:solidFill>
                    <a:srgbClr val="FFFFFF"/>
                  </a:solidFill>
                </a:rPr>
                <a:t> Management</a:t>
              </a:r>
              <a:endParaRPr lang="en-US" sz="825" dirty="0">
                <a:solidFill>
                  <a:srgbClr val="FFFFFF"/>
                </a:solidFill>
              </a:endParaRPr>
            </a:p>
          </p:txBody>
        </p:sp>
        <p:pic>
          <p:nvPicPr>
            <p:cNvPr id="22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50E9637E-7F9F-4C7C-8F65-3EBB44818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363" y="3761949"/>
              <a:ext cx="433409" cy="43340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91">
              <a:extLst>
                <a:ext uri="{FF2B5EF4-FFF2-40B4-BE49-F238E27FC236}">
                  <a16:creationId xmlns:a16="http://schemas.microsoft.com/office/drawing/2014/main" id="{2352FF84-CA2C-424A-B65B-8AAA06216EC3}"/>
                </a:ext>
              </a:extLst>
            </p:cNvPr>
            <p:cNvSpPr/>
            <p:nvPr/>
          </p:nvSpPr>
          <p:spPr>
            <a:xfrm>
              <a:off x="1176840" y="3708145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825" dirty="0">
                  <a:solidFill>
                    <a:srgbClr val="FFFFFF"/>
                  </a:solidFill>
                </a:rPr>
                <a:t>Service Delivery Management</a:t>
              </a:r>
              <a:endParaRPr lang="en-US" sz="825" dirty="0">
                <a:solidFill>
                  <a:srgbClr val="FFFFFF"/>
                </a:solidFill>
              </a:endParaRPr>
            </a:p>
          </p:txBody>
        </p:sp>
        <p:pic>
          <p:nvPicPr>
            <p:cNvPr id="24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EC9942A1-15DA-4D7D-9109-7EA9AAB98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851" y="3761949"/>
              <a:ext cx="433409" cy="433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kstvak 94">
              <a:extLst>
                <a:ext uri="{FF2B5EF4-FFF2-40B4-BE49-F238E27FC236}">
                  <a16:creationId xmlns:a16="http://schemas.microsoft.com/office/drawing/2014/main" id="{0FB564E6-6A9E-4A62-8920-10CBDB534DD1}"/>
                </a:ext>
              </a:extLst>
            </p:cNvPr>
            <p:cNvSpPr txBox="1"/>
            <p:nvPr/>
          </p:nvSpPr>
          <p:spPr>
            <a:xfrm>
              <a:off x="1245812" y="4612015"/>
              <a:ext cx="913071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>
                  <a:solidFill>
                    <a:srgbClr val="C6DAEC"/>
                  </a:solidFill>
                </a:rPr>
                <a:t>Reporting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6" name="Tekstvak 95">
              <a:extLst>
                <a:ext uri="{FF2B5EF4-FFF2-40B4-BE49-F238E27FC236}">
                  <a16:creationId xmlns:a16="http://schemas.microsoft.com/office/drawing/2014/main" id="{17C588D4-182B-468E-824A-9E2E018D66F2}"/>
                </a:ext>
              </a:extLst>
            </p:cNvPr>
            <p:cNvSpPr txBox="1"/>
            <p:nvPr/>
          </p:nvSpPr>
          <p:spPr>
            <a:xfrm>
              <a:off x="2240136" y="5048260"/>
              <a:ext cx="767732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>
                  <a:solidFill>
                    <a:srgbClr val="C6DAEC"/>
                  </a:solidFill>
                </a:rPr>
                <a:t>Targets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7" name="Tekstvak 96">
              <a:extLst>
                <a:ext uri="{FF2B5EF4-FFF2-40B4-BE49-F238E27FC236}">
                  <a16:creationId xmlns:a16="http://schemas.microsoft.com/office/drawing/2014/main" id="{DEB15868-A1C9-4582-9613-0B9AE428C3E6}"/>
                </a:ext>
              </a:extLst>
            </p:cNvPr>
            <p:cNvSpPr txBox="1"/>
            <p:nvPr/>
          </p:nvSpPr>
          <p:spPr>
            <a:xfrm>
              <a:off x="4368034" y="4612013"/>
              <a:ext cx="750633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 err="1">
                  <a:solidFill>
                    <a:srgbClr val="C6DAEC"/>
                  </a:solidFill>
                </a:rPr>
                <a:t>Wishes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8" name="Tekstvak 97">
              <a:extLst>
                <a:ext uri="{FF2B5EF4-FFF2-40B4-BE49-F238E27FC236}">
                  <a16:creationId xmlns:a16="http://schemas.microsoft.com/office/drawing/2014/main" id="{C223329D-F14B-40C3-8500-39C7C91C5B75}"/>
                </a:ext>
              </a:extLst>
            </p:cNvPr>
            <p:cNvSpPr txBox="1"/>
            <p:nvPr/>
          </p:nvSpPr>
          <p:spPr>
            <a:xfrm>
              <a:off x="5211626" y="5048259"/>
              <a:ext cx="878873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900" dirty="0">
                  <a:solidFill>
                    <a:srgbClr val="C6DAEC"/>
                  </a:solidFill>
                </a:rPr>
                <a:t>Solutions</a:t>
              </a:r>
              <a:endParaRPr lang="en-US" sz="900" dirty="0">
                <a:solidFill>
                  <a:srgbClr val="C6DAEC"/>
                </a:solidFill>
              </a:endParaRPr>
            </a:p>
          </p:txBody>
        </p:sp>
        <p:sp>
          <p:nvSpPr>
            <p:cNvPr id="29" name="PIJL-OMHOOG en -OMLAAG 101">
              <a:extLst>
                <a:ext uri="{FF2B5EF4-FFF2-40B4-BE49-F238E27FC236}">
                  <a16:creationId xmlns:a16="http://schemas.microsoft.com/office/drawing/2014/main" id="{793EBC99-1482-41D1-8E4F-4BBADD14396B}"/>
                </a:ext>
              </a:extLst>
            </p:cNvPr>
            <p:cNvSpPr/>
            <p:nvPr/>
          </p:nvSpPr>
          <p:spPr>
            <a:xfrm>
              <a:off x="2036275" y="4681033"/>
              <a:ext cx="209628" cy="585970"/>
            </a:xfrm>
            <a:prstGeom prst="upDownArrow">
              <a:avLst/>
            </a:prstGeom>
            <a:noFill/>
            <a:ln>
              <a:solidFill>
                <a:srgbClr val="C6DAEC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C6DAEC"/>
                </a:solidFill>
              </a:endParaRPr>
            </a:p>
          </p:txBody>
        </p:sp>
        <p:sp>
          <p:nvSpPr>
            <p:cNvPr id="30" name="PIJL-OMHOOG en -OMLAAG 103">
              <a:extLst>
                <a:ext uri="{FF2B5EF4-FFF2-40B4-BE49-F238E27FC236}">
                  <a16:creationId xmlns:a16="http://schemas.microsoft.com/office/drawing/2014/main" id="{38ECCA48-92CF-48D7-94DF-19CB9E3DBEE3}"/>
                </a:ext>
              </a:extLst>
            </p:cNvPr>
            <p:cNvSpPr/>
            <p:nvPr/>
          </p:nvSpPr>
          <p:spPr>
            <a:xfrm>
              <a:off x="5020386" y="4681033"/>
              <a:ext cx="209628" cy="585970"/>
            </a:xfrm>
            <a:prstGeom prst="upDownArrow">
              <a:avLst/>
            </a:prstGeom>
            <a:noFill/>
            <a:ln>
              <a:solidFill>
                <a:srgbClr val="C6DAEC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C6DAEC"/>
                </a:solidFill>
              </a:endParaRPr>
            </a:p>
          </p:txBody>
        </p:sp>
      </p:grpSp>
      <p:grpSp>
        <p:nvGrpSpPr>
          <p:cNvPr id="31" name="Group 2">
            <a:extLst>
              <a:ext uri="{FF2B5EF4-FFF2-40B4-BE49-F238E27FC236}">
                <a16:creationId xmlns:a16="http://schemas.microsoft.com/office/drawing/2014/main" id="{657ABBD7-8EE8-488D-BB82-534C17C1195B}"/>
              </a:ext>
            </a:extLst>
          </p:cNvPr>
          <p:cNvGrpSpPr/>
          <p:nvPr/>
        </p:nvGrpSpPr>
        <p:grpSpPr>
          <a:xfrm>
            <a:off x="882630" y="1506208"/>
            <a:ext cx="3681343" cy="1209849"/>
            <a:chOff x="1176840" y="2008277"/>
            <a:chExt cx="4908457" cy="1613132"/>
          </a:xfrm>
        </p:grpSpPr>
        <p:sp>
          <p:nvSpPr>
            <p:cNvPr id="32" name="Rechthoek 98">
              <a:extLst>
                <a:ext uri="{FF2B5EF4-FFF2-40B4-BE49-F238E27FC236}">
                  <a16:creationId xmlns:a16="http://schemas.microsoft.com/office/drawing/2014/main" id="{9F1F694D-3AC7-4198-A91E-883787C258EB}"/>
                </a:ext>
              </a:extLst>
            </p:cNvPr>
            <p:cNvSpPr/>
            <p:nvPr/>
          </p:nvSpPr>
          <p:spPr>
            <a:xfrm>
              <a:off x="1176840" y="200827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C-Level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33" name="Rechthoek 99">
              <a:extLst>
                <a:ext uri="{FF2B5EF4-FFF2-40B4-BE49-F238E27FC236}">
                  <a16:creationId xmlns:a16="http://schemas.microsoft.com/office/drawing/2014/main" id="{4CDBC347-024F-4A29-8F82-495785B9DC86}"/>
                </a:ext>
              </a:extLst>
            </p:cNvPr>
            <p:cNvSpPr/>
            <p:nvPr/>
          </p:nvSpPr>
          <p:spPr>
            <a:xfrm>
              <a:off x="4156798" y="2009219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C-Level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pic>
          <p:nvPicPr>
            <p:cNvPr id="34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A57CF879-8963-4086-8803-EA8497FD5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851" y="2099774"/>
              <a:ext cx="433409" cy="433409"/>
            </a:xfrm>
            <a:prstGeom prst="rect">
              <a:avLst/>
            </a:prstGeom>
            <a:noFill/>
            <a:effectLst/>
          </p:spPr>
        </p:pic>
        <p:pic>
          <p:nvPicPr>
            <p:cNvPr id="35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A9808622-30EB-4796-BE20-47E5A3BB5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809" y="2099774"/>
              <a:ext cx="433409" cy="433409"/>
            </a:xfrm>
            <a:prstGeom prst="rect">
              <a:avLst/>
            </a:prstGeom>
            <a:noFill/>
            <a:effectLst/>
          </p:spPr>
        </p:pic>
        <p:cxnSp>
          <p:nvCxnSpPr>
            <p:cNvPr id="36" name="Rechte verbindingslijn met pijl 112">
              <a:extLst>
                <a:ext uri="{FF2B5EF4-FFF2-40B4-BE49-F238E27FC236}">
                  <a16:creationId xmlns:a16="http://schemas.microsoft.com/office/drawing/2014/main" id="{9A10FE9D-47E9-4320-9F60-B01C55DC5635}"/>
                </a:ext>
              </a:extLst>
            </p:cNvPr>
            <p:cNvCxnSpPr/>
            <p:nvPr/>
          </p:nvCxnSpPr>
          <p:spPr>
            <a:xfrm>
              <a:off x="3105339" y="2406882"/>
              <a:ext cx="1051459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kstvak 74">
              <a:extLst>
                <a:ext uri="{FF2B5EF4-FFF2-40B4-BE49-F238E27FC236}">
                  <a16:creationId xmlns:a16="http://schemas.microsoft.com/office/drawing/2014/main" id="{C49A7D94-F8E0-410A-BDF6-15976B0950C8}"/>
                </a:ext>
              </a:extLst>
            </p:cNvPr>
            <p:cNvSpPr txBox="1"/>
            <p:nvPr/>
          </p:nvSpPr>
          <p:spPr>
            <a:xfrm>
              <a:off x="1321220" y="2898280"/>
              <a:ext cx="8617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25" i="1" dirty="0">
                  <a:solidFill>
                    <a:srgbClr val="C6DAEC"/>
                  </a:solidFill>
                </a:rPr>
                <a:t>Reporting</a:t>
              </a:r>
              <a:endParaRPr lang="en-US" sz="825" i="1" dirty="0">
                <a:solidFill>
                  <a:srgbClr val="C6DAEC"/>
                </a:solidFill>
              </a:endParaRPr>
            </a:p>
          </p:txBody>
        </p:sp>
        <p:sp>
          <p:nvSpPr>
            <p:cNvPr id="38" name="Tekstvak 87">
              <a:extLst>
                <a:ext uri="{FF2B5EF4-FFF2-40B4-BE49-F238E27FC236}">
                  <a16:creationId xmlns:a16="http://schemas.microsoft.com/office/drawing/2014/main" id="{EF5433C9-21D3-47CF-B3EC-CB17503C5583}"/>
                </a:ext>
              </a:extLst>
            </p:cNvPr>
            <p:cNvSpPr txBox="1"/>
            <p:nvPr/>
          </p:nvSpPr>
          <p:spPr>
            <a:xfrm>
              <a:off x="2249287" y="3329021"/>
              <a:ext cx="77200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25" i="1" dirty="0" err="1">
                  <a:solidFill>
                    <a:srgbClr val="C6DAEC"/>
                  </a:solidFill>
                </a:rPr>
                <a:t>Strategy</a:t>
              </a:r>
              <a:endParaRPr lang="en-US" sz="825" i="1" dirty="0">
                <a:solidFill>
                  <a:srgbClr val="C6DAEC"/>
                </a:solidFill>
              </a:endParaRPr>
            </a:p>
          </p:txBody>
        </p:sp>
        <p:sp>
          <p:nvSpPr>
            <p:cNvPr id="39" name="Tekstvak 88">
              <a:extLst>
                <a:ext uri="{FF2B5EF4-FFF2-40B4-BE49-F238E27FC236}">
                  <a16:creationId xmlns:a16="http://schemas.microsoft.com/office/drawing/2014/main" id="{29E8623D-2718-47D7-809F-B97ECA3DE783}"/>
                </a:ext>
              </a:extLst>
            </p:cNvPr>
            <p:cNvSpPr txBox="1"/>
            <p:nvPr/>
          </p:nvSpPr>
          <p:spPr>
            <a:xfrm>
              <a:off x="4300997" y="2910716"/>
              <a:ext cx="861775" cy="2923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825" i="1" dirty="0">
                  <a:solidFill>
                    <a:srgbClr val="C6DAEC"/>
                  </a:solidFill>
                </a:rPr>
                <a:t>Reporting</a:t>
              </a:r>
              <a:endParaRPr lang="en-US" sz="825" i="1" dirty="0">
                <a:solidFill>
                  <a:srgbClr val="C6DAEC"/>
                </a:solidFill>
              </a:endParaRPr>
            </a:p>
          </p:txBody>
        </p:sp>
        <p:sp>
          <p:nvSpPr>
            <p:cNvPr id="40" name="Tekstvak 89">
              <a:extLst>
                <a:ext uri="{FF2B5EF4-FFF2-40B4-BE49-F238E27FC236}">
                  <a16:creationId xmlns:a16="http://schemas.microsoft.com/office/drawing/2014/main" id="{C91CCFAA-61A7-4691-8258-02B1F766A9C3}"/>
                </a:ext>
              </a:extLst>
            </p:cNvPr>
            <p:cNvSpPr txBox="1"/>
            <p:nvPr/>
          </p:nvSpPr>
          <p:spPr>
            <a:xfrm>
              <a:off x="5211625" y="3329021"/>
              <a:ext cx="772007" cy="2923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nl-NL" sz="825" i="1" dirty="0" err="1">
                  <a:solidFill>
                    <a:srgbClr val="C6DAEC"/>
                  </a:solidFill>
                </a:rPr>
                <a:t>Strategy</a:t>
              </a:r>
              <a:endParaRPr lang="en-US" sz="825" i="1" dirty="0">
                <a:solidFill>
                  <a:srgbClr val="C6DAEC"/>
                </a:solidFill>
              </a:endParaRPr>
            </a:p>
          </p:txBody>
        </p:sp>
        <p:sp>
          <p:nvSpPr>
            <p:cNvPr id="41" name="PIJL-OMHOOG en -OMLAAG 100">
              <a:extLst>
                <a:ext uri="{FF2B5EF4-FFF2-40B4-BE49-F238E27FC236}">
                  <a16:creationId xmlns:a16="http://schemas.microsoft.com/office/drawing/2014/main" id="{EA172D61-3AA8-4D01-A6D9-A049D2C0D617}"/>
                </a:ext>
              </a:extLst>
            </p:cNvPr>
            <p:cNvSpPr/>
            <p:nvPr/>
          </p:nvSpPr>
          <p:spPr>
            <a:xfrm>
              <a:off x="2036275" y="2989106"/>
              <a:ext cx="209628" cy="585970"/>
            </a:xfrm>
            <a:prstGeom prst="upDownArrow">
              <a:avLst/>
            </a:prstGeom>
            <a:noFill/>
            <a:ln>
              <a:solidFill>
                <a:srgbClr val="C6DAEC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PIJL-OMHOOG en -OMLAAG 102">
              <a:extLst>
                <a:ext uri="{FF2B5EF4-FFF2-40B4-BE49-F238E27FC236}">
                  <a16:creationId xmlns:a16="http://schemas.microsoft.com/office/drawing/2014/main" id="{E4E0AF44-8163-4AB6-BD6B-06E71AF93822}"/>
                </a:ext>
              </a:extLst>
            </p:cNvPr>
            <p:cNvSpPr/>
            <p:nvPr/>
          </p:nvSpPr>
          <p:spPr>
            <a:xfrm>
              <a:off x="5020386" y="2989106"/>
              <a:ext cx="209628" cy="585970"/>
            </a:xfrm>
            <a:prstGeom prst="upDownArrow">
              <a:avLst/>
            </a:prstGeom>
            <a:noFill/>
            <a:ln>
              <a:solidFill>
                <a:srgbClr val="C6DAEC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43" name="Rechthoek 40">
            <a:extLst>
              <a:ext uri="{FF2B5EF4-FFF2-40B4-BE49-F238E27FC236}">
                <a16:creationId xmlns:a16="http://schemas.microsoft.com/office/drawing/2014/main" id="{122EB6D6-C81A-412C-8729-A397082680B3}"/>
              </a:ext>
            </a:extLst>
          </p:cNvPr>
          <p:cNvSpPr/>
          <p:nvPr/>
        </p:nvSpPr>
        <p:spPr>
          <a:xfrm>
            <a:off x="804749" y="2501806"/>
            <a:ext cx="3828123" cy="1249301"/>
          </a:xfrm>
          <a:prstGeom prst="rect">
            <a:avLst/>
          </a:prstGeom>
          <a:gradFill flip="none" rotWithShape="1">
            <a:gsLst>
              <a:gs pos="0">
                <a:srgbClr val="16DCD3"/>
              </a:gs>
              <a:gs pos="50000">
                <a:srgbClr val="2EB7E0"/>
              </a:gs>
              <a:gs pos="100000">
                <a:srgbClr val="31ACE1"/>
              </a:gs>
            </a:gsLst>
            <a:lin ang="2700000" scaled="1"/>
            <a:tileRect/>
          </a:gradFill>
          <a:ln w="38100">
            <a:solidFill>
              <a:srgbClr val="1847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b="1" dirty="0">
                <a:solidFill>
                  <a:srgbClr val="FFFFFF"/>
                </a:solidFill>
              </a:rPr>
              <a:t>Service </a:t>
            </a:r>
            <a:r>
              <a:rPr lang="nl-NL" sz="2100" b="1" dirty="0" err="1">
                <a:solidFill>
                  <a:srgbClr val="FFFFFF"/>
                </a:solidFill>
              </a:rPr>
              <a:t>Catalog</a:t>
            </a:r>
            <a:endParaRPr lang="en-US" sz="2100" b="1" dirty="0">
              <a:solidFill>
                <a:srgbClr val="FFFFFF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D5F872-105D-4109-8514-1BDD92956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4" name="TextBox 15">
            <a:extLst>
              <a:ext uri="{FF2B5EF4-FFF2-40B4-BE49-F238E27FC236}">
                <a16:creationId xmlns:a16="http://schemas.microsoft.com/office/drawing/2014/main" id="{D1140A96-A5E3-4F90-927C-9144D4F44F2B}"/>
              </a:ext>
            </a:extLst>
          </p:cNvPr>
          <p:cNvSpPr txBox="1"/>
          <p:nvPr/>
        </p:nvSpPr>
        <p:spPr>
          <a:xfrm>
            <a:off x="5310288" y="2501806"/>
            <a:ext cx="3534703" cy="969496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By making your </a:t>
            </a:r>
            <a:r>
              <a:rPr lang="en-US" sz="2100" b="1" dirty="0">
                <a:solidFill>
                  <a:srgbClr val="FF0000"/>
                </a:solidFill>
              </a:rPr>
              <a:t>Service Catalog </a:t>
            </a:r>
            <a:r>
              <a:rPr lang="en-US" sz="1050" dirty="0">
                <a:solidFill>
                  <a:srgbClr val="FF0000"/>
                </a:solidFill>
              </a:rPr>
              <a:t>the cornerstone of </a:t>
            </a:r>
            <a:r>
              <a:rPr lang="en-US" sz="1800" b="1" dirty="0">
                <a:solidFill>
                  <a:srgbClr val="FF0000"/>
                </a:solidFill>
              </a:rPr>
              <a:t>Service Management</a:t>
            </a:r>
            <a:r>
              <a:rPr lang="en-US" sz="1050" dirty="0">
                <a:solidFill>
                  <a:srgbClr val="FF0000"/>
                </a:solidFill>
              </a:rPr>
              <a:t> and </a:t>
            </a:r>
            <a:r>
              <a:rPr lang="en-US" sz="1800" b="1" dirty="0">
                <a:solidFill>
                  <a:srgbClr val="FF0000"/>
                </a:solidFill>
              </a:rPr>
              <a:t>Service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262852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JL-OMHOOG en -OMLAAG 101">
            <a:extLst>
              <a:ext uri="{FF2B5EF4-FFF2-40B4-BE49-F238E27FC236}">
                <a16:creationId xmlns:a16="http://schemas.microsoft.com/office/drawing/2014/main" id="{75B0F2BF-048F-4845-BC03-4245E1D97FA6}"/>
              </a:ext>
            </a:extLst>
          </p:cNvPr>
          <p:cNvSpPr/>
          <p:nvPr/>
        </p:nvSpPr>
        <p:spPr>
          <a:xfrm>
            <a:off x="1527206" y="3620088"/>
            <a:ext cx="157221" cy="220851"/>
          </a:xfrm>
          <a:prstGeom prst="upArrow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7" name="PIJL-OMHOOG en -OMLAAG 101">
            <a:extLst>
              <a:ext uri="{FF2B5EF4-FFF2-40B4-BE49-F238E27FC236}">
                <a16:creationId xmlns:a16="http://schemas.microsoft.com/office/drawing/2014/main" id="{B5E10D5E-9701-4766-9A3F-28FBFAFDC8D4}"/>
              </a:ext>
            </a:extLst>
          </p:cNvPr>
          <p:cNvSpPr/>
          <p:nvPr/>
        </p:nvSpPr>
        <p:spPr>
          <a:xfrm>
            <a:off x="3762175" y="3620088"/>
            <a:ext cx="157221" cy="220851"/>
          </a:xfrm>
          <a:prstGeom prst="upArrow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8" name="PIJL-OMHOOG en -OMLAAG 101">
            <a:extLst>
              <a:ext uri="{FF2B5EF4-FFF2-40B4-BE49-F238E27FC236}">
                <a16:creationId xmlns:a16="http://schemas.microsoft.com/office/drawing/2014/main" id="{5CCEA947-5FD4-414F-84F0-A605B33435A0}"/>
              </a:ext>
            </a:extLst>
          </p:cNvPr>
          <p:cNvSpPr/>
          <p:nvPr/>
        </p:nvSpPr>
        <p:spPr>
          <a:xfrm>
            <a:off x="1527206" y="2331999"/>
            <a:ext cx="157221" cy="220851"/>
          </a:xfrm>
          <a:prstGeom prst="upArrow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9" name="PIJL-OMHOOG en -OMLAAG 101">
            <a:extLst>
              <a:ext uri="{FF2B5EF4-FFF2-40B4-BE49-F238E27FC236}">
                <a16:creationId xmlns:a16="http://schemas.microsoft.com/office/drawing/2014/main" id="{1838316D-4D82-4583-8528-CD3076CE22A2}"/>
              </a:ext>
            </a:extLst>
          </p:cNvPr>
          <p:cNvSpPr/>
          <p:nvPr/>
        </p:nvSpPr>
        <p:spPr>
          <a:xfrm>
            <a:off x="3762175" y="2331999"/>
            <a:ext cx="157221" cy="220851"/>
          </a:xfrm>
          <a:prstGeom prst="upArrow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9" name="Group 18"/>
          <p:cNvGrpSpPr/>
          <p:nvPr/>
        </p:nvGrpSpPr>
        <p:grpSpPr>
          <a:xfrm>
            <a:off x="882631" y="4069198"/>
            <a:ext cx="3685508" cy="615971"/>
            <a:chOff x="1176840" y="5425597"/>
            <a:chExt cx="4914011" cy="821294"/>
          </a:xfrm>
        </p:grpSpPr>
        <p:sp>
          <p:nvSpPr>
            <p:cNvPr id="6" name="Rechthoek 40"/>
            <p:cNvSpPr/>
            <p:nvPr/>
          </p:nvSpPr>
          <p:spPr>
            <a:xfrm>
              <a:off x="1176840" y="542559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Service Delivery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cxnSp>
          <p:nvCxnSpPr>
            <p:cNvPr id="7" name="Rechte verbindingslijn met pijl 42"/>
            <p:cNvCxnSpPr/>
            <p:nvPr/>
          </p:nvCxnSpPr>
          <p:spPr>
            <a:xfrm>
              <a:off x="3105339" y="5822768"/>
              <a:ext cx="1051459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8" name="Picture 2" descr="C:\Users\Raymond\Dropbox (SMT-X)\SMT-X Team Folder\Graphics\Icons\2015 Design\i_collection\i_collection_png\128x128\plain\engineer.png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323" y="5501920"/>
              <a:ext cx="466093" cy="466093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9" name="Picture 4" descr="C:\Users\Raymond\Dropbox (SMT-X)\SMT-X Team Folder\Graphics\Icons\2015 Design\i_collection\i_collection_png\128x128\plain\user_headset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412" y="5517118"/>
              <a:ext cx="456448" cy="45644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0" name="Picture 6" descr="C:\Users\Raymond\Dropbox (SMT-X)\SMT-X Team Folder\Graphics\Icons\2015 Design\i_collection\i_collection_png\128x128\plain\businessperson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835" y="5501920"/>
              <a:ext cx="480699" cy="480699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1" name="Rechthoek 44"/>
            <p:cNvSpPr/>
            <p:nvPr/>
          </p:nvSpPr>
          <p:spPr>
            <a:xfrm>
              <a:off x="4162352" y="542559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Service </a:t>
              </a:r>
              <a:r>
                <a:rPr lang="nl-NL" sz="1050" dirty="0" err="1">
                  <a:solidFill>
                    <a:srgbClr val="FFFFFF"/>
                  </a:solidFill>
                </a:rPr>
                <a:t>Customers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pic>
          <p:nvPicPr>
            <p:cNvPr id="12" name="Picture 8" descr="C:\Users\Raymond\Dropbox (SMT-X)\SMT-X Team Folder\Graphics\Icons\2015 Design\i_collection\i_collection_png\128x128\plain\genius.png"/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939" y="5523295"/>
              <a:ext cx="459324" cy="45932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3" name="Picture 12" descr="C:\Users\Raymond\Dropbox (SMT-X)\SMT-X Team Folder\Graphics\Icons\2015 Design\i_collection\i_collection_png\128x128\plain\woman3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015" y="5525074"/>
              <a:ext cx="459324" cy="459324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4" name="Picture 16" descr="C:\Users\Raymond\Dropbox (SMT-X)\SMT-X Team Folder\Graphics\Icons\2015 Design\i_collection\i_collection_png\128x128\plain\bookkeeper.png"/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893" y="5525075"/>
              <a:ext cx="468790" cy="46879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17" name="Rechthoek 40"/>
          <p:cNvSpPr/>
          <p:nvPr/>
        </p:nvSpPr>
        <p:spPr>
          <a:xfrm>
            <a:off x="551801" y="1457761"/>
            <a:ext cx="252947" cy="3227408"/>
          </a:xfrm>
          <a:prstGeom prst="rect">
            <a:avLst/>
          </a:prstGeom>
          <a:noFill/>
          <a:ln w="38100">
            <a:solidFill>
              <a:srgbClr val="8AB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Service Delivery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Organization</a:t>
            </a: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8" name="Rechthoek 40"/>
          <p:cNvSpPr/>
          <p:nvPr/>
        </p:nvSpPr>
        <p:spPr>
          <a:xfrm>
            <a:off x="4632872" y="1457761"/>
            <a:ext cx="252947" cy="3227408"/>
          </a:xfrm>
          <a:prstGeom prst="rect">
            <a:avLst/>
          </a:prstGeom>
          <a:noFill/>
          <a:ln w="38100">
            <a:solidFill>
              <a:srgbClr val="8AB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Service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Demand</a:t>
            </a:r>
            <a:r>
              <a:rPr lang="nl-N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nl-NL" sz="1050" dirty="0" err="1">
                <a:solidFill>
                  <a:schemeClr val="bg1">
                    <a:lumMod val="85000"/>
                  </a:schemeClr>
                </a:solidFill>
              </a:rPr>
              <a:t>Organization</a:t>
            </a:r>
            <a:endParaRPr 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A065F6-3926-4D6E-85B0-D0E29DDA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339" y="623582"/>
            <a:ext cx="6475402" cy="645300"/>
          </a:xfrm>
        </p:spPr>
        <p:txBody>
          <a:bodyPr/>
          <a:lstStyle/>
          <a:p>
            <a:r>
              <a:rPr lang="en-US" sz="3600" b="1" dirty="0"/>
              <a:t>SMTX Service Catalogue</a:t>
            </a:r>
            <a:endParaRPr lang="nl-NL" sz="2800" b="1" dirty="0"/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EF9A911C-76E3-4B0A-A9B6-E40D1213381E}"/>
              </a:ext>
            </a:extLst>
          </p:cNvPr>
          <p:cNvGrpSpPr/>
          <p:nvPr/>
        </p:nvGrpSpPr>
        <p:grpSpPr>
          <a:xfrm>
            <a:off x="882631" y="2781107"/>
            <a:ext cx="3685508" cy="615970"/>
            <a:chOff x="1176840" y="3708145"/>
            <a:chExt cx="4914011" cy="821294"/>
          </a:xfrm>
        </p:grpSpPr>
        <p:cxnSp>
          <p:nvCxnSpPr>
            <p:cNvPr id="20" name="Rechte verbindingslijn met pijl 59">
              <a:extLst>
                <a:ext uri="{FF2B5EF4-FFF2-40B4-BE49-F238E27FC236}">
                  <a16:creationId xmlns:a16="http://schemas.microsoft.com/office/drawing/2014/main" id="{455F95D6-1628-408D-B112-B049F56E50E4}"/>
                </a:ext>
              </a:extLst>
            </p:cNvPr>
            <p:cNvCxnSpPr>
              <a:endCxn id="21" idx="1"/>
            </p:cNvCxnSpPr>
            <p:nvPr/>
          </p:nvCxnSpPr>
          <p:spPr>
            <a:xfrm>
              <a:off x="3105339" y="4118792"/>
              <a:ext cx="1057013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hthoek 75">
              <a:extLst>
                <a:ext uri="{FF2B5EF4-FFF2-40B4-BE49-F238E27FC236}">
                  <a16:creationId xmlns:a16="http://schemas.microsoft.com/office/drawing/2014/main" id="{5D2586C3-CBF1-4A0C-86B8-6EF6C37DDEF1}"/>
                </a:ext>
              </a:extLst>
            </p:cNvPr>
            <p:cNvSpPr/>
            <p:nvPr/>
          </p:nvSpPr>
          <p:spPr>
            <a:xfrm>
              <a:off x="4162352" y="3708145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825" dirty="0" err="1">
                  <a:solidFill>
                    <a:srgbClr val="FFFFFF"/>
                  </a:solidFill>
                </a:rPr>
                <a:t>Demand</a:t>
              </a:r>
              <a:r>
                <a:rPr lang="nl-NL" sz="825" dirty="0">
                  <a:solidFill>
                    <a:srgbClr val="FFFFFF"/>
                  </a:solidFill>
                </a:rPr>
                <a:t> Management</a:t>
              </a:r>
              <a:endParaRPr lang="en-US" sz="825" dirty="0">
                <a:solidFill>
                  <a:srgbClr val="FFFFFF"/>
                </a:solidFill>
              </a:endParaRPr>
            </a:p>
          </p:txBody>
        </p:sp>
        <p:pic>
          <p:nvPicPr>
            <p:cNvPr id="22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50E9637E-7F9F-4C7C-8F65-3EBB44818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363" y="3761949"/>
              <a:ext cx="433409" cy="43340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hthoek 91">
              <a:extLst>
                <a:ext uri="{FF2B5EF4-FFF2-40B4-BE49-F238E27FC236}">
                  <a16:creationId xmlns:a16="http://schemas.microsoft.com/office/drawing/2014/main" id="{2352FF84-CA2C-424A-B65B-8AAA06216EC3}"/>
                </a:ext>
              </a:extLst>
            </p:cNvPr>
            <p:cNvSpPr/>
            <p:nvPr/>
          </p:nvSpPr>
          <p:spPr>
            <a:xfrm>
              <a:off x="1176840" y="3708145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825" dirty="0">
                  <a:solidFill>
                    <a:srgbClr val="FFFFFF"/>
                  </a:solidFill>
                </a:rPr>
                <a:t>Service Delivery Management</a:t>
              </a:r>
              <a:endParaRPr lang="en-US" sz="825" dirty="0">
                <a:solidFill>
                  <a:srgbClr val="FFFFFF"/>
                </a:solidFill>
              </a:endParaRPr>
            </a:p>
          </p:txBody>
        </p:sp>
        <p:pic>
          <p:nvPicPr>
            <p:cNvPr id="24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EC9942A1-15DA-4D7D-9109-7EA9AAB98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851" y="3761949"/>
              <a:ext cx="433409" cy="433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2">
            <a:extLst>
              <a:ext uri="{FF2B5EF4-FFF2-40B4-BE49-F238E27FC236}">
                <a16:creationId xmlns:a16="http://schemas.microsoft.com/office/drawing/2014/main" id="{657ABBD7-8EE8-488D-BB82-534C17C1195B}"/>
              </a:ext>
            </a:extLst>
          </p:cNvPr>
          <p:cNvGrpSpPr/>
          <p:nvPr/>
        </p:nvGrpSpPr>
        <p:grpSpPr>
          <a:xfrm>
            <a:off x="882630" y="1506208"/>
            <a:ext cx="3681343" cy="616677"/>
            <a:chOff x="1176840" y="2008277"/>
            <a:chExt cx="4908457" cy="822236"/>
          </a:xfrm>
        </p:grpSpPr>
        <p:sp>
          <p:nvSpPr>
            <p:cNvPr id="32" name="Rechthoek 98">
              <a:extLst>
                <a:ext uri="{FF2B5EF4-FFF2-40B4-BE49-F238E27FC236}">
                  <a16:creationId xmlns:a16="http://schemas.microsoft.com/office/drawing/2014/main" id="{9F1F694D-3AC7-4198-A91E-883787C258EB}"/>
                </a:ext>
              </a:extLst>
            </p:cNvPr>
            <p:cNvSpPr/>
            <p:nvPr/>
          </p:nvSpPr>
          <p:spPr>
            <a:xfrm>
              <a:off x="1176840" y="2008277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C-Level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sp>
          <p:nvSpPr>
            <p:cNvPr id="33" name="Rechthoek 99">
              <a:extLst>
                <a:ext uri="{FF2B5EF4-FFF2-40B4-BE49-F238E27FC236}">
                  <a16:creationId xmlns:a16="http://schemas.microsoft.com/office/drawing/2014/main" id="{4CDBC347-024F-4A29-8F82-495785B9DC86}"/>
                </a:ext>
              </a:extLst>
            </p:cNvPr>
            <p:cNvSpPr/>
            <p:nvPr/>
          </p:nvSpPr>
          <p:spPr>
            <a:xfrm>
              <a:off x="4156798" y="2009219"/>
              <a:ext cx="1928499" cy="821294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l-NL" sz="1050" dirty="0">
                  <a:solidFill>
                    <a:srgbClr val="FFFFFF"/>
                  </a:solidFill>
                </a:rPr>
                <a:t>C-Level</a:t>
              </a:r>
              <a:endParaRPr lang="en-US" sz="1050" dirty="0">
                <a:solidFill>
                  <a:srgbClr val="FFFFFF"/>
                </a:solidFill>
              </a:endParaRPr>
            </a:p>
          </p:txBody>
        </p:sp>
        <p:pic>
          <p:nvPicPr>
            <p:cNvPr id="34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A57CF879-8963-4086-8803-EA8497FD5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851" y="2099774"/>
              <a:ext cx="433409" cy="433409"/>
            </a:xfrm>
            <a:prstGeom prst="rect">
              <a:avLst/>
            </a:prstGeom>
            <a:noFill/>
            <a:effectLst/>
          </p:spPr>
        </p:pic>
        <p:pic>
          <p:nvPicPr>
            <p:cNvPr id="35" name="Picture 14" descr="C:\Users\Raymond\Dropbox (SMT-X)\SMT-X Team Folder\Graphics\Icons\2015 Design\i_collection\i_collection_png\128x128\plain\businessperson2.png">
              <a:extLst>
                <a:ext uri="{FF2B5EF4-FFF2-40B4-BE49-F238E27FC236}">
                  <a16:creationId xmlns:a16="http://schemas.microsoft.com/office/drawing/2014/main" id="{A9808622-30EB-4796-BE20-47E5A3BB5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7809" y="2099774"/>
              <a:ext cx="433409" cy="433409"/>
            </a:xfrm>
            <a:prstGeom prst="rect">
              <a:avLst/>
            </a:prstGeom>
            <a:noFill/>
            <a:effectLst/>
          </p:spPr>
        </p:pic>
        <p:cxnSp>
          <p:nvCxnSpPr>
            <p:cNvPr id="36" name="Rechte verbindingslijn met pijl 112">
              <a:extLst>
                <a:ext uri="{FF2B5EF4-FFF2-40B4-BE49-F238E27FC236}">
                  <a16:creationId xmlns:a16="http://schemas.microsoft.com/office/drawing/2014/main" id="{9A10FE9D-47E9-4320-9F60-B01C55DC5635}"/>
                </a:ext>
              </a:extLst>
            </p:cNvPr>
            <p:cNvCxnSpPr/>
            <p:nvPr/>
          </p:nvCxnSpPr>
          <p:spPr>
            <a:xfrm>
              <a:off x="3105339" y="2406882"/>
              <a:ext cx="1051459" cy="0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  <a:headEnd type="triangl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2D3DD7AC-7796-4E78-8E81-F7A3A9C87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8320" y="1457761"/>
            <a:ext cx="3478637" cy="1659900"/>
          </a:xfrm>
        </p:spPr>
        <p:txBody>
          <a:bodyPr/>
          <a:lstStyle/>
          <a:p>
            <a:pPr marL="139700" indent="0">
              <a:buNone/>
            </a:pPr>
            <a:r>
              <a:rPr lang="en-US" sz="1600" b="1" dirty="0"/>
              <a:t>Enabling organizations to</a:t>
            </a:r>
          </a:p>
          <a:p>
            <a:r>
              <a:rPr lang="en-US" dirty="0"/>
              <a:t>Communication platform</a:t>
            </a:r>
          </a:p>
          <a:p>
            <a:r>
              <a:rPr lang="en-US" dirty="0"/>
              <a:t>Better match services to business needs</a:t>
            </a:r>
          </a:p>
          <a:p>
            <a:r>
              <a:rPr lang="en-US" dirty="0"/>
              <a:t>Service communication platform</a:t>
            </a:r>
          </a:p>
          <a:p>
            <a:r>
              <a:rPr lang="en-US" dirty="0"/>
              <a:t>Business value visualization</a:t>
            </a:r>
          </a:p>
          <a:p>
            <a:r>
              <a:rPr lang="en-US" dirty="0"/>
              <a:t>Reporting</a:t>
            </a:r>
          </a:p>
          <a:p>
            <a:r>
              <a:rPr lang="en-US" dirty="0"/>
              <a:t>Published service data</a:t>
            </a:r>
          </a:p>
          <a:p>
            <a:r>
              <a:rPr lang="en-US" dirty="0"/>
              <a:t>Service performance</a:t>
            </a:r>
            <a:endParaRPr lang="nl-NL" dirty="0"/>
          </a:p>
          <a:p>
            <a:endParaRPr lang="nl-NL" dirty="0"/>
          </a:p>
        </p:txBody>
      </p:sp>
      <p:sp>
        <p:nvSpPr>
          <p:cNvPr id="45" name="Rechthoek 40">
            <a:extLst>
              <a:ext uri="{FF2B5EF4-FFF2-40B4-BE49-F238E27FC236}">
                <a16:creationId xmlns:a16="http://schemas.microsoft.com/office/drawing/2014/main" id="{2A15F988-D3AC-4E9C-86F9-4A3B22BFC147}"/>
              </a:ext>
            </a:extLst>
          </p:cNvPr>
          <p:cNvSpPr/>
          <p:nvPr/>
        </p:nvSpPr>
        <p:spPr>
          <a:xfrm>
            <a:off x="804748" y="2501806"/>
            <a:ext cx="3837107" cy="1249301"/>
          </a:xfrm>
          <a:prstGeom prst="rect">
            <a:avLst/>
          </a:prstGeom>
          <a:solidFill>
            <a:srgbClr val="31ACE1">
              <a:alpha val="20000"/>
            </a:srgbClr>
          </a:solidFill>
          <a:ln w="38100">
            <a:solidFill>
              <a:srgbClr val="8AB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b="1" dirty="0">
                <a:solidFill>
                  <a:srgbClr val="8ABADA"/>
                </a:solidFill>
              </a:rPr>
              <a:t>Service </a:t>
            </a:r>
            <a:r>
              <a:rPr lang="nl-NL" sz="2100" b="1" dirty="0" err="1">
                <a:solidFill>
                  <a:srgbClr val="8ABADA"/>
                </a:solidFill>
              </a:rPr>
              <a:t>Catalog</a:t>
            </a:r>
            <a:endParaRPr lang="en-US" sz="2100" b="1" dirty="0">
              <a:solidFill>
                <a:srgbClr val="8ABA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4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Continental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12937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nl-NL" dirty="0"/>
              <a:t>Benedikt Lautenschlager</a:t>
            </a:r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028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Technical </a:t>
            </a:r>
            <a:r>
              <a:rPr lang="nl-NL" dirty="0" err="1"/>
              <a:t>Session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12937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nl-NL" dirty="0" err="1"/>
              <a:t>Webhooks</a:t>
            </a:r>
            <a:r>
              <a:rPr lang="nl-NL" dirty="0"/>
              <a:t> + </a:t>
            </a:r>
            <a:r>
              <a:rPr lang="nl-NL" dirty="0" err="1"/>
              <a:t>External</a:t>
            </a:r>
            <a:r>
              <a:rPr lang="nl-NL" dirty="0"/>
              <a:t> apps</a:t>
            </a:r>
          </a:p>
          <a:p>
            <a:pPr marL="0" lvl="0" indent="0"/>
            <a:r>
              <a:rPr lang="nl-NL" dirty="0"/>
              <a:t>NCALC</a:t>
            </a:r>
          </a:p>
          <a:p>
            <a:pPr marL="0" lvl="0" indent="0"/>
            <a:r>
              <a:rPr lang="nl-NL" dirty="0"/>
              <a:t>ADF (Datastore </a:t>
            </a:r>
            <a:r>
              <a:rPr lang="nl-NL" dirty="0" err="1"/>
              <a:t>Feeder</a:t>
            </a:r>
            <a:r>
              <a:rPr lang="nl-NL" dirty="0"/>
              <a:t>)</a:t>
            </a:r>
          </a:p>
          <a:p>
            <a:pPr marL="0" lvl="0" indent="0"/>
            <a:r>
              <a:rPr lang="nl-NL" dirty="0" err="1"/>
              <a:t>Scrubber</a:t>
            </a:r>
            <a:endParaRPr lang="nl-NL" dirty="0"/>
          </a:p>
          <a:p>
            <a:pPr marL="0" lvl="0" indent="0"/>
            <a:r>
              <a:rPr lang="nl-NL" dirty="0"/>
              <a:t>Type-</a:t>
            </a:r>
            <a:r>
              <a:rPr lang="nl-NL" dirty="0" err="1"/>
              <a:t>ahead</a:t>
            </a:r>
            <a:endParaRPr lang="nl-NL"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FFFF"/>
                </a:solidFill>
                <a:latin typeface="Nixie One"/>
                <a:sym typeface="Nixie One"/>
              </a:rPr>
              <a:t>5</a:t>
            </a: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470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4870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Key</a:t>
            </a:r>
            <a:r>
              <a:rPr lang="nl-NL" b="1" dirty="0"/>
              <a:t> features</a:t>
            </a:r>
            <a:endParaRPr b="1" dirty="0"/>
          </a:p>
          <a:p>
            <a:pPr marL="285750" indent="-285750"/>
            <a:r>
              <a:rPr lang="nl-NL" dirty="0" err="1"/>
              <a:t>Receive</a:t>
            </a:r>
            <a:r>
              <a:rPr lang="nl-NL" dirty="0"/>
              <a:t> triggers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external</a:t>
            </a:r>
            <a:r>
              <a:rPr lang="nl-NL" dirty="0"/>
              <a:t> systems</a:t>
            </a:r>
          </a:p>
          <a:p>
            <a:pPr marL="285750" indent="-285750"/>
            <a:r>
              <a:rPr lang="nl-NL" dirty="0" err="1"/>
              <a:t>Custom</a:t>
            </a:r>
            <a:r>
              <a:rPr lang="nl-NL" dirty="0"/>
              <a:t> </a:t>
            </a:r>
            <a:r>
              <a:rPr lang="nl-NL" dirty="0" err="1"/>
              <a:t>workflows</a:t>
            </a:r>
            <a:r>
              <a:rPr lang="nl-NL" dirty="0"/>
              <a:t> per trigger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Webhooks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7841"/>
      </p:ext>
    </p:extLst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4FA4E1-0935-4A6C-A34E-3AD825A4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00" y="802281"/>
            <a:ext cx="4944300" cy="645300"/>
          </a:xfrm>
        </p:spPr>
        <p:txBody>
          <a:bodyPr/>
          <a:lstStyle/>
          <a:p>
            <a:r>
              <a:rPr lang="nl-NL" dirty="0" err="1"/>
              <a:t>Webhooks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E19F16-D0AD-443C-9F90-FEB625AE0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66</a:t>
            </a:fld>
            <a:endParaRPr lang="nl-NL"/>
          </a:p>
        </p:txBody>
      </p:sp>
      <p:sp>
        <p:nvSpPr>
          <p:cNvPr id="6" name="Google Shape;429;p22">
            <a:extLst>
              <a:ext uri="{FF2B5EF4-FFF2-40B4-BE49-F238E27FC236}">
                <a16:creationId xmlns:a16="http://schemas.microsoft.com/office/drawing/2014/main" id="{7151FF37-07A2-46F0-8A11-E5E8C01E8212}"/>
              </a:ext>
            </a:extLst>
          </p:cNvPr>
          <p:cNvSpPr/>
          <p:nvPr/>
        </p:nvSpPr>
        <p:spPr>
          <a:xfrm>
            <a:off x="5705147" y="1491950"/>
            <a:ext cx="858873" cy="744057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Process</a:t>
            </a:r>
            <a:endParaRPr sz="8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" name="Google Shape;431;p22">
            <a:extLst>
              <a:ext uri="{FF2B5EF4-FFF2-40B4-BE49-F238E27FC236}">
                <a16:creationId xmlns:a16="http://schemas.microsoft.com/office/drawing/2014/main" id="{51FCB57D-8964-47CE-8789-2D4832F99F4C}"/>
              </a:ext>
            </a:extLst>
          </p:cNvPr>
          <p:cNvSpPr/>
          <p:nvPr/>
        </p:nvSpPr>
        <p:spPr>
          <a:xfrm>
            <a:off x="3155374" y="1783702"/>
            <a:ext cx="716638" cy="620837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Webhook</a:t>
            </a:r>
            <a:r>
              <a:rPr lang="nl-NL" sz="9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1</a:t>
            </a:r>
            <a:endParaRPr sz="9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3882C43-00D3-4EF2-A9DF-C9344BC6C66B}"/>
              </a:ext>
            </a:extLst>
          </p:cNvPr>
          <p:cNvSpPr txBox="1"/>
          <p:nvPr/>
        </p:nvSpPr>
        <p:spPr>
          <a:xfrm>
            <a:off x="2559138" y="2463301"/>
            <a:ext cx="1759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00" dirty="0">
                <a:solidFill>
                  <a:srgbClr val="C6DAEC"/>
                </a:solidFill>
              </a:rPr>
              <a:t>../WebHooks/Incoming.ashx?smtx[key]=secrettoken&amp;smtx[entry]=webhook1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0FC6F35-684F-4F0E-861A-C2D246E3E41D}"/>
              </a:ext>
            </a:extLst>
          </p:cNvPr>
          <p:cNvSpPr txBox="1"/>
          <p:nvPr/>
        </p:nvSpPr>
        <p:spPr>
          <a:xfrm>
            <a:off x="2559138" y="4235625"/>
            <a:ext cx="1759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00" dirty="0">
                <a:solidFill>
                  <a:srgbClr val="C6DAEC"/>
                </a:solidFill>
              </a:rPr>
              <a:t>../WebHooks/Incoming.ashx?smtx[key]=secrettoken&amp;smtx[entry]=webhook2</a:t>
            </a:r>
          </a:p>
        </p:txBody>
      </p:sp>
      <p:sp>
        <p:nvSpPr>
          <p:cNvPr id="12" name="Google Shape;429;p22">
            <a:extLst>
              <a:ext uri="{FF2B5EF4-FFF2-40B4-BE49-F238E27FC236}">
                <a16:creationId xmlns:a16="http://schemas.microsoft.com/office/drawing/2014/main" id="{CE037FC2-D02B-4C2D-8700-A59B6721F009}"/>
              </a:ext>
            </a:extLst>
          </p:cNvPr>
          <p:cNvSpPr/>
          <p:nvPr/>
        </p:nvSpPr>
        <p:spPr>
          <a:xfrm>
            <a:off x="5705147" y="2286745"/>
            <a:ext cx="858873" cy="744057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Process</a:t>
            </a:r>
            <a:endParaRPr sz="8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3" name="Google Shape;429;p22">
            <a:extLst>
              <a:ext uri="{FF2B5EF4-FFF2-40B4-BE49-F238E27FC236}">
                <a16:creationId xmlns:a16="http://schemas.microsoft.com/office/drawing/2014/main" id="{75E3D841-37AA-4859-BCD3-32945C8C564D}"/>
              </a:ext>
            </a:extLst>
          </p:cNvPr>
          <p:cNvSpPr/>
          <p:nvPr/>
        </p:nvSpPr>
        <p:spPr>
          <a:xfrm>
            <a:off x="5705147" y="3075171"/>
            <a:ext cx="858873" cy="744057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Process</a:t>
            </a:r>
            <a:endParaRPr sz="8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4" name="Google Shape;429;p22">
            <a:extLst>
              <a:ext uri="{FF2B5EF4-FFF2-40B4-BE49-F238E27FC236}">
                <a16:creationId xmlns:a16="http://schemas.microsoft.com/office/drawing/2014/main" id="{3A311B5F-AF25-44B9-BF91-B63EC219FC62}"/>
              </a:ext>
            </a:extLst>
          </p:cNvPr>
          <p:cNvSpPr/>
          <p:nvPr/>
        </p:nvSpPr>
        <p:spPr>
          <a:xfrm>
            <a:off x="5705147" y="3863597"/>
            <a:ext cx="858873" cy="744057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Process</a:t>
            </a:r>
            <a:endParaRPr sz="8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6DF7DF91-28CB-471F-B5B4-45F0CD8A2704}"/>
              </a:ext>
            </a:extLst>
          </p:cNvPr>
          <p:cNvSpPr/>
          <p:nvPr/>
        </p:nvSpPr>
        <p:spPr>
          <a:xfrm>
            <a:off x="4962985" y="1891335"/>
            <a:ext cx="668458" cy="239636"/>
          </a:xfrm>
          <a:prstGeom prst="rightArrow">
            <a:avLst/>
          </a:prstGeom>
          <a:solidFill>
            <a:srgbClr val="31A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4F94ECE6-25FE-40EF-AF05-ADFDA3ED5D94}"/>
              </a:ext>
            </a:extLst>
          </p:cNvPr>
          <p:cNvSpPr/>
          <p:nvPr/>
        </p:nvSpPr>
        <p:spPr>
          <a:xfrm>
            <a:off x="4962985" y="2674096"/>
            <a:ext cx="668458" cy="239636"/>
          </a:xfrm>
          <a:prstGeom prst="rightArrow">
            <a:avLst/>
          </a:prstGeom>
          <a:solidFill>
            <a:srgbClr val="31A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6D088102-3D5A-49B8-A996-0C5C61847E24}"/>
              </a:ext>
            </a:extLst>
          </p:cNvPr>
          <p:cNvSpPr/>
          <p:nvPr/>
        </p:nvSpPr>
        <p:spPr>
          <a:xfrm>
            <a:off x="4962985" y="3490802"/>
            <a:ext cx="668458" cy="239636"/>
          </a:xfrm>
          <a:prstGeom prst="rightArrow">
            <a:avLst/>
          </a:prstGeom>
          <a:solidFill>
            <a:srgbClr val="31A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Pijl: rechts 17">
            <a:extLst>
              <a:ext uri="{FF2B5EF4-FFF2-40B4-BE49-F238E27FC236}">
                <a16:creationId xmlns:a16="http://schemas.microsoft.com/office/drawing/2014/main" id="{E8A53154-B1B4-49D9-B46D-E798CEA46EFD}"/>
              </a:ext>
            </a:extLst>
          </p:cNvPr>
          <p:cNvSpPr/>
          <p:nvPr/>
        </p:nvSpPr>
        <p:spPr>
          <a:xfrm>
            <a:off x="4962985" y="4282171"/>
            <a:ext cx="668458" cy="239636"/>
          </a:xfrm>
          <a:prstGeom prst="rightArrow">
            <a:avLst/>
          </a:prstGeom>
          <a:solidFill>
            <a:srgbClr val="31AC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Stroomdiagram: Magnetische schijf 18">
            <a:extLst>
              <a:ext uri="{FF2B5EF4-FFF2-40B4-BE49-F238E27FC236}">
                <a16:creationId xmlns:a16="http://schemas.microsoft.com/office/drawing/2014/main" id="{5656664D-D885-4BB8-8134-63D4384BCCC6}"/>
              </a:ext>
            </a:extLst>
          </p:cNvPr>
          <p:cNvSpPr/>
          <p:nvPr/>
        </p:nvSpPr>
        <p:spPr>
          <a:xfrm>
            <a:off x="4962985" y="1630251"/>
            <a:ext cx="599090" cy="23963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</a:t>
            </a:r>
          </a:p>
        </p:txBody>
      </p:sp>
      <p:sp>
        <p:nvSpPr>
          <p:cNvPr id="20" name="Stroomdiagram: Magnetische schijf 19">
            <a:extLst>
              <a:ext uri="{FF2B5EF4-FFF2-40B4-BE49-F238E27FC236}">
                <a16:creationId xmlns:a16="http://schemas.microsoft.com/office/drawing/2014/main" id="{3B194887-BBBB-442E-A09A-B0F727675E5C}"/>
              </a:ext>
            </a:extLst>
          </p:cNvPr>
          <p:cNvSpPr/>
          <p:nvPr/>
        </p:nvSpPr>
        <p:spPr>
          <a:xfrm>
            <a:off x="4962985" y="2409958"/>
            <a:ext cx="599090" cy="23963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</a:t>
            </a:r>
          </a:p>
        </p:txBody>
      </p:sp>
      <p:sp>
        <p:nvSpPr>
          <p:cNvPr id="21" name="Stroomdiagram: Magnetische schijf 20">
            <a:extLst>
              <a:ext uri="{FF2B5EF4-FFF2-40B4-BE49-F238E27FC236}">
                <a16:creationId xmlns:a16="http://schemas.microsoft.com/office/drawing/2014/main" id="{7CA92B2E-59E1-482D-93A9-0E7B7F367746}"/>
              </a:ext>
            </a:extLst>
          </p:cNvPr>
          <p:cNvSpPr/>
          <p:nvPr/>
        </p:nvSpPr>
        <p:spPr>
          <a:xfrm>
            <a:off x="4962985" y="3261994"/>
            <a:ext cx="599090" cy="23963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</a:t>
            </a:r>
          </a:p>
        </p:txBody>
      </p:sp>
      <p:sp>
        <p:nvSpPr>
          <p:cNvPr id="22" name="Stroomdiagram: Magnetische schijf 21">
            <a:extLst>
              <a:ext uri="{FF2B5EF4-FFF2-40B4-BE49-F238E27FC236}">
                <a16:creationId xmlns:a16="http://schemas.microsoft.com/office/drawing/2014/main" id="{01570A76-ACB2-4919-8737-0E0345A9C1C9}"/>
              </a:ext>
            </a:extLst>
          </p:cNvPr>
          <p:cNvSpPr/>
          <p:nvPr/>
        </p:nvSpPr>
        <p:spPr>
          <a:xfrm>
            <a:off x="4962985" y="4056760"/>
            <a:ext cx="599090" cy="23963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data</a:t>
            </a:r>
          </a:p>
        </p:txBody>
      </p:sp>
      <p:sp>
        <p:nvSpPr>
          <p:cNvPr id="23" name="Google Shape;431;p22">
            <a:extLst>
              <a:ext uri="{FF2B5EF4-FFF2-40B4-BE49-F238E27FC236}">
                <a16:creationId xmlns:a16="http://schemas.microsoft.com/office/drawing/2014/main" id="{ABF9FD6B-BC70-47C3-836B-0E00EEB961DA}"/>
              </a:ext>
            </a:extLst>
          </p:cNvPr>
          <p:cNvSpPr/>
          <p:nvPr/>
        </p:nvSpPr>
        <p:spPr>
          <a:xfrm>
            <a:off x="1943686" y="1783702"/>
            <a:ext cx="716638" cy="620837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6DCD3"/>
          </a:solidFill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00" dirty="0" err="1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External</a:t>
            </a:r>
            <a:r>
              <a:rPr lang="nl-NL" sz="600" dirty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 system</a:t>
            </a:r>
            <a:endParaRPr sz="600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4" name="Google Shape;431;p22">
            <a:extLst>
              <a:ext uri="{FF2B5EF4-FFF2-40B4-BE49-F238E27FC236}">
                <a16:creationId xmlns:a16="http://schemas.microsoft.com/office/drawing/2014/main" id="{1A583DCC-B192-464C-8308-F4C2D513E765}"/>
              </a:ext>
            </a:extLst>
          </p:cNvPr>
          <p:cNvSpPr/>
          <p:nvPr/>
        </p:nvSpPr>
        <p:spPr>
          <a:xfrm>
            <a:off x="3155374" y="3553178"/>
            <a:ext cx="716638" cy="620837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Webhook</a:t>
            </a:r>
            <a:r>
              <a:rPr lang="nl-NL" sz="9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2</a:t>
            </a:r>
            <a:endParaRPr sz="9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5" name="Google Shape;431;p22">
            <a:extLst>
              <a:ext uri="{FF2B5EF4-FFF2-40B4-BE49-F238E27FC236}">
                <a16:creationId xmlns:a16="http://schemas.microsoft.com/office/drawing/2014/main" id="{8D8763A0-CD59-43D5-8771-0C0AEC1EDE1C}"/>
              </a:ext>
            </a:extLst>
          </p:cNvPr>
          <p:cNvSpPr/>
          <p:nvPr/>
        </p:nvSpPr>
        <p:spPr>
          <a:xfrm>
            <a:off x="1943686" y="3553178"/>
            <a:ext cx="716638" cy="620837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6DCD3"/>
          </a:solidFill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00" dirty="0" err="1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External</a:t>
            </a:r>
            <a:r>
              <a:rPr lang="nl-NL" sz="600" dirty="0">
                <a:solidFill>
                  <a:schemeClr val="tx1"/>
                </a:solidFill>
                <a:latin typeface="Muli"/>
                <a:ea typeface="Muli"/>
                <a:cs typeface="Muli"/>
                <a:sym typeface="Muli"/>
              </a:rPr>
              <a:t> system</a:t>
            </a:r>
            <a:endParaRPr sz="600" dirty="0">
              <a:solidFill>
                <a:schemeClr val="tx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6" name="Pijl: rechts 25">
            <a:extLst>
              <a:ext uri="{FF2B5EF4-FFF2-40B4-BE49-F238E27FC236}">
                <a16:creationId xmlns:a16="http://schemas.microsoft.com/office/drawing/2014/main" id="{D6D79B87-3DE9-4C5A-8501-9EF1DC31FFEF}"/>
              </a:ext>
            </a:extLst>
          </p:cNvPr>
          <p:cNvSpPr/>
          <p:nvPr/>
        </p:nvSpPr>
        <p:spPr>
          <a:xfrm>
            <a:off x="2784293" y="2011153"/>
            <a:ext cx="297377" cy="156669"/>
          </a:xfrm>
          <a:prstGeom prst="rightArrow">
            <a:avLst/>
          </a:prstGeom>
          <a:solidFill>
            <a:srgbClr val="16DC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Pijl: rechts 26">
            <a:extLst>
              <a:ext uri="{FF2B5EF4-FFF2-40B4-BE49-F238E27FC236}">
                <a16:creationId xmlns:a16="http://schemas.microsoft.com/office/drawing/2014/main" id="{9A6214D7-B1B4-42FD-B560-A993037DA681}"/>
              </a:ext>
            </a:extLst>
          </p:cNvPr>
          <p:cNvSpPr/>
          <p:nvPr/>
        </p:nvSpPr>
        <p:spPr>
          <a:xfrm>
            <a:off x="2784293" y="3785261"/>
            <a:ext cx="297377" cy="156669"/>
          </a:xfrm>
          <a:prstGeom prst="rightArrow">
            <a:avLst/>
          </a:prstGeom>
          <a:solidFill>
            <a:srgbClr val="16DC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Pijl: rechts 27">
            <a:extLst>
              <a:ext uri="{FF2B5EF4-FFF2-40B4-BE49-F238E27FC236}">
                <a16:creationId xmlns:a16="http://schemas.microsoft.com/office/drawing/2014/main" id="{C3D281A5-3221-4AB6-9D58-BB9644EF8E42}"/>
              </a:ext>
            </a:extLst>
          </p:cNvPr>
          <p:cNvSpPr/>
          <p:nvPr/>
        </p:nvSpPr>
        <p:spPr>
          <a:xfrm>
            <a:off x="3967483" y="2011153"/>
            <a:ext cx="500763" cy="156669"/>
          </a:xfrm>
          <a:prstGeom prst="rightArrow">
            <a:avLst/>
          </a:prstGeom>
          <a:solidFill>
            <a:srgbClr val="16DC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Pijl: rechts 28">
            <a:extLst>
              <a:ext uri="{FF2B5EF4-FFF2-40B4-BE49-F238E27FC236}">
                <a16:creationId xmlns:a16="http://schemas.microsoft.com/office/drawing/2014/main" id="{95247FD3-D9F8-4B05-9CDD-79CBBB0B5104}"/>
              </a:ext>
            </a:extLst>
          </p:cNvPr>
          <p:cNvSpPr/>
          <p:nvPr/>
        </p:nvSpPr>
        <p:spPr>
          <a:xfrm>
            <a:off x="3967483" y="3785261"/>
            <a:ext cx="500763" cy="156669"/>
          </a:xfrm>
          <a:prstGeom prst="rightArrow">
            <a:avLst/>
          </a:prstGeom>
          <a:solidFill>
            <a:srgbClr val="16DC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Stroomdiagram: Document 29">
            <a:extLst>
              <a:ext uri="{FF2B5EF4-FFF2-40B4-BE49-F238E27FC236}">
                <a16:creationId xmlns:a16="http://schemas.microsoft.com/office/drawing/2014/main" id="{1F581CAB-C3BE-4B3C-BEC6-BBAA1A469662}"/>
              </a:ext>
            </a:extLst>
          </p:cNvPr>
          <p:cNvSpPr/>
          <p:nvPr/>
        </p:nvSpPr>
        <p:spPr>
          <a:xfrm>
            <a:off x="4044626" y="3331096"/>
            <a:ext cx="461445" cy="415631"/>
          </a:xfrm>
          <a:prstGeom prst="flowChartDocument">
            <a:avLst/>
          </a:prstGeom>
          <a:noFill/>
          <a:ln w="9525" cap="flat" cmpd="sng">
            <a:solidFill>
              <a:srgbClr val="16DCD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900" dirty="0">
                <a:solidFill>
                  <a:srgbClr val="C6DAEC"/>
                </a:solidFill>
                <a:latin typeface="Muli"/>
              </a:rPr>
              <a:t>XSLT</a:t>
            </a:r>
          </a:p>
        </p:txBody>
      </p:sp>
      <p:sp>
        <p:nvSpPr>
          <p:cNvPr id="31" name="Stroomdiagram: Document 30">
            <a:extLst>
              <a:ext uri="{FF2B5EF4-FFF2-40B4-BE49-F238E27FC236}">
                <a16:creationId xmlns:a16="http://schemas.microsoft.com/office/drawing/2014/main" id="{6790C3A7-CAEC-4527-9152-9F07CB8F9292}"/>
              </a:ext>
            </a:extLst>
          </p:cNvPr>
          <p:cNvSpPr/>
          <p:nvPr/>
        </p:nvSpPr>
        <p:spPr>
          <a:xfrm>
            <a:off x="4044626" y="1575886"/>
            <a:ext cx="461445" cy="415631"/>
          </a:xfrm>
          <a:prstGeom prst="flowChartDocument">
            <a:avLst/>
          </a:prstGeom>
          <a:noFill/>
          <a:ln w="9525" cap="flat" cmpd="sng">
            <a:solidFill>
              <a:srgbClr val="16DCD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nl-NL" sz="900" dirty="0">
                <a:solidFill>
                  <a:srgbClr val="C6DAEC"/>
                </a:solidFill>
                <a:latin typeface="Muli"/>
              </a:rPr>
              <a:t>XSLT</a:t>
            </a:r>
          </a:p>
        </p:txBody>
      </p:sp>
    </p:spTree>
    <p:extLst>
      <p:ext uri="{BB962C8B-B14F-4D97-AF65-F5344CB8AC3E}">
        <p14:creationId xmlns:p14="http://schemas.microsoft.com/office/powerpoint/2010/main" val="37982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4870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Key</a:t>
            </a:r>
            <a:r>
              <a:rPr lang="nl-NL" b="1" dirty="0"/>
              <a:t> features</a:t>
            </a:r>
            <a:endParaRPr b="1" dirty="0"/>
          </a:p>
          <a:p>
            <a:pPr marL="285750" indent="-285750"/>
            <a:r>
              <a:rPr lang="nl-NL" dirty="0"/>
              <a:t>Complex </a:t>
            </a:r>
            <a:r>
              <a:rPr lang="nl-NL" dirty="0" err="1"/>
              <a:t>calculations</a:t>
            </a:r>
            <a:endParaRPr lang="nl-NL" dirty="0"/>
          </a:p>
          <a:p>
            <a:pPr marL="285750" indent="-285750"/>
            <a:r>
              <a:rPr lang="nl-NL" dirty="0"/>
              <a:t>Keep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eyes</a:t>
            </a:r>
            <a:r>
              <a:rPr lang="nl-NL" dirty="0"/>
              <a:t> on </a:t>
            </a:r>
            <a:r>
              <a:rPr lang="nl-NL" dirty="0">
                <a:hlinkClick r:id="rId3"/>
              </a:rPr>
              <a:t>wiki.smt-x.com</a:t>
            </a:r>
            <a:endParaRPr lang="nl-NL" dirty="0"/>
          </a:p>
          <a:p>
            <a:pPr marL="285750" indent="-285750"/>
            <a:r>
              <a:rPr lang="nl-NL" dirty="0" err="1"/>
              <a:t>Placeholders</a:t>
            </a:r>
            <a:endParaRPr lang="nl-NL" dirty="0"/>
          </a:p>
          <a:p>
            <a:pPr marL="742950" lvl="1" indent="-285750"/>
            <a:r>
              <a:rPr lang="nl-NL" dirty="0"/>
              <a:t>#REPLACE-FORMFIELD-Name# </a:t>
            </a:r>
          </a:p>
          <a:p>
            <a:pPr marL="742950" lvl="1" indent="-285750"/>
            <a:r>
              <a:rPr lang="nl-NL" dirty="0"/>
              <a:t>#REPLACENCALC-FORMFIELD-Name# </a:t>
            </a:r>
          </a:p>
          <a:p>
            <a:pPr marL="742950" lvl="1" indent="-285750"/>
            <a:r>
              <a:rPr lang="nl-NL" dirty="0"/>
              <a:t>#REPLACEPLAIN-FORMFIELD-Name# </a:t>
            </a:r>
          </a:p>
          <a:p>
            <a:pPr marL="742950" lvl="1" indent="-285750"/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NCALC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047356"/>
      </p:ext>
    </p:extLst>
  </p:cSld>
  <p:clrMapOvr>
    <a:masterClrMapping/>
  </p:clrMapOvr>
  <p:transition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4870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Key</a:t>
            </a:r>
            <a:r>
              <a:rPr lang="nl-NL" b="1" dirty="0"/>
              <a:t> features</a:t>
            </a:r>
            <a:endParaRPr b="1" dirty="0"/>
          </a:p>
          <a:p>
            <a:pPr marL="285750" indent="-285750"/>
            <a:r>
              <a:rPr lang="nl-NL" dirty="0"/>
              <a:t>Import Data </a:t>
            </a:r>
            <a:r>
              <a:rPr lang="nl-NL" dirty="0" err="1"/>
              <a:t>from</a:t>
            </a:r>
            <a:r>
              <a:rPr lang="nl-NL" dirty="0"/>
              <a:t> Excel </a:t>
            </a:r>
            <a:r>
              <a:rPr lang="nl-NL" dirty="0" err="1"/>
              <a:t>automatically</a:t>
            </a:r>
            <a:endParaRPr lang="nl-NL" dirty="0"/>
          </a:p>
          <a:p>
            <a:pPr marL="285750" indent="-285750"/>
            <a:r>
              <a:rPr lang="nl-NL" dirty="0" err="1"/>
              <a:t>Define</a:t>
            </a:r>
            <a:r>
              <a:rPr lang="nl-NL" dirty="0"/>
              <a:t> </a:t>
            </a:r>
            <a:r>
              <a:rPr lang="nl-NL" dirty="0" err="1"/>
              <a:t>location</a:t>
            </a:r>
            <a:r>
              <a:rPr lang="nl-NL" dirty="0"/>
              <a:t>, interval &amp; post-import events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ADF – Datastore </a:t>
            </a:r>
            <a:r>
              <a:rPr lang="nl-NL" dirty="0" err="1"/>
              <a:t>Feeder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1808800"/>
      </p:ext>
    </p:extLst>
  </p:cSld>
  <p:clrMapOvr>
    <a:masterClrMapping/>
  </p:clrMapOvr>
  <p:transition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68" y="1038896"/>
            <a:ext cx="7158475" cy="339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66519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"/>
          <p:cNvSpPr txBox="1">
            <a:spLocks noGrp="1"/>
          </p:cNvSpPr>
          <p:nvPr>
            <p:ph type="ctrTitle" idx="4294967295"/>
          </p:nvPr>
        </p:nvSpPr>
        <p:spPr>
          <a:xfrm>
            <a:off x="3152775" y="1354750"/>
            <a:ext cx="4562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800" dirty="0" err="1"/>
              <a:t>Who</a:t>
            </a:r>
            <a:r>
              <a:rPr lang="nl-NL" sz="4800" dirty="0"/>
              <a:t> is here?</a:t>
            </a:r>
            <a:endParaRPr sz="4800" dirty="0"/>
          </a:p>
        </p:txBody>
      </p:sp>
      <p:sp>
        <p:nvSpPr>
          <p:cNvPr id="352" name="Google Shape;352;p13"/>
          <p:cNvSpPr txBox="1">
            <a:spLocks noGrp="1"/>
          </p:cNvSpPr>
          <p:nvPr>
            <p:ph type="body" idx="4294967295"/>
          </p:nvPr>
        </p:nvSpPr>
        <p:spPr>
          <a:xfrm>
            <a:off x="3286468" y="2400250"/>
            <a:ext cx="4562100" cy="24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sz="3200" b="1" dirty="0" err="1"/>
              <a:t>Let’s</a:t>
            </a:r>
            <a:r>
              <a:rPr lang="nl-NL" sz="3200" b="1" dirty="0"/>
              <a:t> introduce</a:t>
            </a:r>
            <a:endParaRPr sz="1200" dirty="0"/>
          </a:p>
        </p:txBody>
      </p:sp>
      <p:sp>
        <p:nvSpPr>
          <p:cNvPr id="354" name="Google Shape;354;p13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7" name="Google Shape;11;p2">
            <a:extLst>
              <a:ext uri="{FF2B5EF4-FFF2-40B4-BE49-F238E27FC236}">
                <a16:creationId xmlns:a16="http://schemas.microsoft.com/office/drawing/2014/main" id="{3900D3DD-AE5E-4309-A8FD-0CB09E8ECBFD}"/>
              </a:ext>
            </a:extLst>
          </p:cNvPr>
          <p:cNvSpPr/>
          <p:nvPr/>
        </p:nvSpPr>
        <p:spPr>
          <a:xfrm rot="5400000">
            <a:off x="1165973" y="473950"/>
            <a:ext cx="1525500" cy="1761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Google Shape;21;p2">
            <a:extLst>
              <a:ext uri="{FF2B5EF4-FFF2-40B4-BE49-F238E27FC236}">
                <a16:creationId xmlns:a16="http://schemas.microsoft.com/office/drawing/2014/main" id="{6820BAEA-3DF9-426D-828D-D02F5BDCBF8C}"/>
              </a:ext>
            </a:extLst>
          </p:cNvPr>
          <p:cNvGrpSpPr/>
          <p:nvPr/>
        </p:nvGrpSpPr>
        <p:grpSpPr>
          <a:xfrm>
            <a:off x="1737442" y="1070142"/>
            <a:ext cx="382958" cy="607111"/>
            <a:chOff x="6718575" y="2318625"/>
            <a:chExt cx="256950" cy="407375"/>
          </a:xfrm>
        </p:grpSpPr>
        <p:sp>
          <p:nvSpPr>
            <p:cNvPr id="9" name="Google Shape;22;p2">
              <a:extLst>
                <a:ext uri="{FF2B5EF4-FFF2-40B4-BE49-F238E27FC236}">
                  <a16:creationId xmlns:a16="http://schemas.microsoft.com/office/drawing/2014/main" id="{B01994C9-70BB-4969-B876-8AC092FA3A84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;p2">
              <a:extLst>
                <a:ext uri="{FF2B5EF4-FFF2-40B4-BE49-F238E27FC236}">
                  <a16:creationId xmlns:a16="http://schemas.microsoft.com/office/drawing/2014/main" id="{2A70D897-DAD0-4419-A726-F61661B5E9A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4;p2">
              <a:extLst>
                <a:ext uri="{FF2B5EF4-FFF2-40B4-BE49-F238E27FC236}">
                  <a16:creationId xmlns:a16="http://schemas.microsoft.com/office/drawing/2014/main" id="{430F189C-8B97-4D18-A912-CE0D5F97F0D5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;p2">
              <a:extLst>
                <a:ext uri="{FF2B5EF4-FFF2-40B4-BE49-F238E27FC236}">
                  <a16:creationId xmlns:a16="http://schemas.microsoft.com/office/drawing/2014/main" id="{A8981F2E-CA76-48AC-ACC3-DD0E1DD150DE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6;p2">
              <a:extLst>
                <a:ext uri="{FF2B5EF4-FFF2-40B4-BE49-F238E27FC236}">
                  <a16:creationId xmlns:a16="http://schemas.microsoft.com/office/drawing/2014/main" id="{5851F136-5838-4C57-BB46-B8DEA6F3AE4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7;p2">
              <a:extLst>
                <a:ext uri="{FF2B5EF4-FFF2-40B4-BE49-F238E27FC236}">
                  <a16:creationId xmlns:a16="http://schemas.microsoft.com/office/drawing/2014/main" id="{882A018E-DD7D-409B-8F29-06EEDD5E6C8F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;p2">
              <a:extLst>
                <a:ext uri="{FF2B5EF4-FFF2-40B4-BE49-F238E27FC236}">
                  <a16:creationId xmlns:a16="http://schemas.microsoft.com/office/drawing/2014/main" id="{6E696B14-C4C0-4D80-8FDD-2674BC33734C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;p2">
              <a:extLst>
                <a:ext uri="{FF2B5EF4-FFF2-40B4-BE49-F238E27FC236}">
                  <a16:creationId xmlns:a16="http://schemas.microsoft.com/office/drawing/2014/main" id="{A9EA6E2D-658D-4672-B2E3-1CE0CBAE4DBE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34710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4870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Key</a:t>
            </a:r>
            <a:r>
              <a:rPr lang="nl-NL" b="1" dirty="0"/>
              <a:t> features</a:t>
            </a:r>
            <a:endParaRPr b="1" dirty="0"/>
          </a:p>
          <a:p>
            <a:pPr marL="285750" indent="-285750"/>
            <a:r>
              <a:rPr lang="nl-NL" dirty="0"/>
              <a:t>Run checks on datastore parameters</a:t>
            </a:r>
          </a:p>
          <a:p>
            <a:pPr marL="285750" indent="-285750"/>
            <a:r>
              <a:rPr lang="nl-NL" dirty="0" err="1"/>
              <a:t>Find</a:t>
            </a:r>
            <a:r>
              <a:rPr lang="nl-NL" dirty="0"/>
              <a:t> </a:t>
            </a:r>
            <a:r>
              <a:rPr lang="nl-NL" dirty="0" err="1"/>
              <a:t>expired</a:t>
            </a:r>
            <a:r>
              <a:rPr lang="nl-NL" dirty="0"/>
              <a:t> </a:t>
            </a:r>
            <a:r>
              <a:rPr lang="nl-NL" dirty="0" err="1"/>
              <a:t>elements</a:t>
            </a:r>
            <a:r>
              <a:rPr lang="nl-NL" dirty="0"/>
              <a:t>, </a:t>
            </a:r>
            <a:r>
              <a:rPr lang="nl-NL" dirty="0" err="1"/>
              <a:t>contracts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renew</a:t>
            </a:r>
            <a:r>
              <a:rPr lang="nl-NL" dirty="0"/>
              <a:t>, …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Scrubber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053350"/>
      </p:ext>
    </p:extLst>
  </p:cSld>
  <p:clrMapOvr>
    <a:masterClrMapping/>
  </p:clrMapOvr>
  <p:transition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71" y="1062586"/>
            <a:ext cx="6179795" cy="3544294"/>
          </a:xfrm>
          <a:prstGeom prst="rect">
            <a:avLst/>
          </a:prstGeom>
        </p:spPr>
      </p:pic>
      <p:sp>
        <p:nvSpPr>
          <p:cNvPr id="5" name="AutoShape 2" descr="http://dev.ssp7.smt-x.com/Webstore/Static/DefaultStyle/images/icons/ic-scrub.png"/>
          <p:cNvSpPr>
            <a:spLocks noChangeAspect="1" noChangeArrowheads="1"/>
          </p:cNvSpPr>
          <p:nvPr/>
        </p:nvSpPr>
        <p:spPr bwMode="auto">
          <a:xfrm>
            <a:off x="4182370" y="24656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171" y="629231"/>
            <a:ext cx="6179795" cy="4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60847"/>
      </p:ext>
    </p:extLst>
  </p:cSld>
  <p:clrMapOvr>
    <a:masterClrMapping/>
  </p:clrMapOvr>
  <p:transition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4870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Key</a:t>
            </a:r>
            <a:r>
              <a:rPr lang="nl-NL" b="1" dirty="0"/>
              <a:t> features</a:t>
            </a:r>
            <a:endParaRPr b="1" dirty="0"/>
          </a:p>
          <a:p>
            <a:pPr marL="285750" indent="-285750"/>
            <a:r>
              <a:rPr lang="nl-NL" dirty="0"/>
              <a:t>New form field type</a:t>
            </a:r>
          </a:p>
          <a:p>
            <a:pPr marL="285750" indent="-285750"/>
            <a:r>
              <a:rPr lang="nl-NL" dirty="0"/>
              <a:t>Users </a:t>
            </a:r>
            <a:r>
              <a:rPr lang="nl-NL" dirty="0" err="1"/>
              <a:t>can</a:t>
            </a:r>
            <a:r>
              <a:rPr lang="nl-NL" dirty="0"/>
              <a:t> search </a:t>
            </a:r>
            <a:r>
              <a:rPr lang="nl-NL" dirty="0" err="1"/>
              <a:t>lists</a:t>
            </a:r>
            <a:r>
              <a:rPr lang="nl-NL" dirty="0"/>
              <a:t> </a:t>
            </a:r>
            <a:r>
              <a:rPr lang="nl-NL" dirty="0" err="1"/>
              <a:t>quicker</a:t>
            </a:r>
            <a:endParaRPr lang="nl-NL" dirty="0"/>
          </a:p>
          <a:p>
            <a:pPr marL="285750" indent="-285750"/>
            <a:r>
              <a:rPr lang="nl-NL" dirty="0" err="1"/>
              <a:t>Avoid</a:t>
            </a:r>
            <a:r>
              <a:rPr lang="nl-NL" dirty="0"/>
              <a:t> </a:t>
            </a:r>
            <a:r>
              <a:rPr lang="nl-NL" dirty="0" err="1"/>
              <a:t>seperate</a:t>
            </a:r>
            <a:r>
              <a:rPr lang="nl-NL" dirty="0"/>
              <a:t> search box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Type-</a:t>
            </a:r>
            <a:r>
              <a:rPr lang="nl-NL" dirty="0" err="1"/>
              <a:t>Ahead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070909"/>
      </p:ext>
    </p:extLst>
  </p:cSld>
  <p:clrMapOvr>
    <a:masterClrMapping/>
  </p:clrMapOvr>
  <p:transition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  <p:sp>
        <p:nvSpPr>
          <p:cNvPr id="5" name="AutoShape 2" descr="http://dev.ssp7.smt-x.com/Webstore/Static/DefaultStyle/images/icons/ic-scrub.png"/>
          <p:cNvSpPr>
            <a:spLocks noChangeAspect="1" noChangeArrowheads="1"/>
          </p:cNvSpPr>
          <p:nvPr/>
        </p:nvSpPr>
        <p:spPr bwMode="auto">
          <a:xfrm>
            <a:off x="4182370" y="24656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674" y="1248475"/>
            <a:ext cx="3219617" cy="231845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64" y="1486206"/>
            <a:ext cx="4357351" cy="184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58647"/>
      </p:ext>
    </p:extLst>
  </p:cSld>
  <p:clrMapOvr>
    <a:masterClrMapping/>
  </p:clrMapOvr>
  <p:transition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UZ Gent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Joeri Meeus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430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To</a:t>
            </a:r>
            <a:r>
              <a:rPr lang="nl-NL" dirty="0"/>
              <a:t> go </a:t>
            </a:r>
            <a:r>
              <a:rPr lang="nl-NL" dirty="0" err="1"/>
              <a:t>beyond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Small </a:t>
            </a:r>
            <a:r>
              <a:rPr lang="nl-NL" dirty="0" err="1"/>
              <a:t>unknown</a:t>
            </a:r>
            <a:r>
              <a:rPr lang="nl-NL" dirty="0"/>
              <a:t> </a:t>
            </a:r>
            <a:r>
              <a:rPr lang="nl-NL" dirty="0" err="1"/>
              <a:t>elements</a:t>
            </a:r>
            <a:r>
              <a:rPr lang="nl-NL" dirty="0"/>
              <a:t> of SSP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FFFF"/>
                </a:solidFill>
                <a:latin typeface="Nixie One"/>
                <a:sym typeface="Nixie One"/>
              </a:rPr>
              <a:t>6</a:t>
            </a: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433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"/>
          <p:cNvSpPr txBox="1">
            <a:spLocks noGrp="1"/>
          </p:cNvSpPr>
          <p:nvPr>
            <p:ph type="title" idx="4294967295"/>
          </p:nvPr>
        </p:nvSpPr>
        <p:spPr>
          <a:xfrm>
            <a:off x="1732700" y="367629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Workflow pools</a:t>
            </a:r>
            <a:endParaRPr dirty="0"/>
          </a:p>
        </p:txBody>
      </p:sp>
      <p:sp>
        <p:nvSpPr>
          <p:cNvPr id="433" name="Google Shape;433;p2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650A5529-754B-4237-93E7-516B8006E9E9}"/>
              </a:ext>
            </a:extLst>
          </p:cNvPr>
          <p:cNvGrpSpPr/>
          <p:nvPr/>
        </p:nvGrpSpPr>
        <p:grpSpPr>
          <a:xfrm>
            <a:off x="418999" y="1930400"/>
            <a:ext cx="3552368" cy="1445985"/>
            <a:chOff x="897971" y="1491950"/>
            <a:chExt cx="7375134" cy="3002035"/>
          </a:xfrm>
        </p:grpSpPr>
        <p:sp>
          <p:nvSpPr>
            <p:cNvPr id="429" name="Google Shape;429;p22"/>
            <p:cNvSpPr/>
            <p:nvPr/>
          </p:nvSpPr>
          <p:spPr>
            <a:xfrm>
              <a:off x="3769206" y="1491950"/>
              <a:ext cx="1605587" cy="1390949"/>
            </a:xfrm>
            <a:prstGeom prst="hexagon">
              <a:avLst>
                <a:gd name="adj" fmla="val 29110"/>
                <a:gd name="vf" fmla="val 115470"/>
              </a:avLst>
            </a:pr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900" b="1" dirty="0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rPr>
                <a:t>Ticket Type B</a:t>
              </a:r>
              <a:endParaRPr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1908200" y="1491950"/>
              <a:ext cx="1605586" cy="1390949"/>
            </a:xfrm>
            <a:prstGeom prst="hexagon">
              <a:avLst>
                <a:gd name="adj" fmla="val 29110"/>
                <a:gd name="vf" fmla="val 115470"/>
              </a:avLst>
            </a:prstGeom>
            <a:noFill/>
            <a:ln w="9525" cap="flat" cmpd="sng">
              <a:solidFill>
                <a:srgbClr val="19BBD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900" dirty="0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rPr>
                <a:t>Ticket type A</a:t>
              </a:r>
              <a:endParaRPr sz="9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7" name="Google Shape;431;p22">
              <a:extLst>
                <a:ext uri="{FF2B5EF4-FFF2-40B4-BE49-F238E27FC236}">
                  <a16:creationId xmlns:a16="http://schemas.microsoft.com/office/drawing/2014/main" id="{52E7A49F-93A2-4863-B21D-1DC0859EF106}"/>
                </a:ext>
              </a:extLst>
            </p:cNvPr>
            <p:cNvSpPr/>
            <p:nvPr/>
          </p:nvSpPr>
          <p:spPr>
            <a:xfrm>
              <a:off x="5630214" y="1491950"/>
              <a:ext cx="1605586" cy="1390949"/>
            </a:xfrm>
            <a:prstGeom prst="hexagon">
              <a:avLst>
                <a:gd name="adj" fmla="val 29110"/>
                <a:gd name="vf" fmla="val 115470"/>
              </a:avLst>
            </a:prstGeom>
            <a:noFill/>
            <a:ln w="9525" cap="flat" cmpd="sng">
              <a:solidFill>
                <a:srgbClr val="19BBD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900" dirty="0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rPr>
                <a:t>Ticket Type A</a:t>
              </a:r>
              <a:endParaRPr sz="9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8" name="Google Shape;429;p22">
              <a:extLst>
                <a:ext uri="{FF2B5EF4-FFF2-40B4-BE49-F238E27FC236}">
                  <a16:creationId xmlns:a16="http://schemas.microsoft.com/office/drawing/2014/main" id="{0F098E6D-0E27-4E5F-A9DB-69B1A90EB68B}"/>
                </a:ext>
              </a:extLst>
            </p:cNvPr>
            <p:cNvSpPr/>
            <p:nvPr/>
          </p:nvSpPr>
          <p:spPr>
            <a:xfrm>
              <a:off x="897971" y="3103036"/>
              <a:ext cx="1605587" cy="1390949"/>
            </a:xfrm>
            <a:prstGeom prst="hexagon">
              <a:avLst>
                <a:gd name="adj" fmla="val 29110"/>
                <a:gd name="vf" fmla="val 115470"/>
              </a:avLst>
            </a:prstGeom>
            <a:solidFill>
              <a:srgbClr val="21D2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900" b="1" dirty="0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rPr>
                <a:t>Ticket Type C</a:t>
              </a:r>
              <a:endParaRPr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3" name="Google Shape;431;p22">
              <a:extLst>
                <a:ext uri="{FF2B5EF4-FFF2-40B4-BE49-F238E27FC236}">
                  <a16:creationId xmlns:a16="http://schemas.microsoft.com/office/drawing/2014/main" id="{0E2FBF18-ED61-4A14-AC4D-B7906D248B59}"/>
                </a:ext>
              </a:extLst>
            </p:cNvPr>
            <p:cNvSpPr/>
            <p:nvPr/>
          </p:nvSpPr>
          <p:spPr>
            <a:xfrm>
              <a:off x="2803105" y="3103034"/>
              <a:ext cx="1605586" cy="1390949"/>
            </a:xfrm>
            <a:prstGeom prst="hexagon">
              <a:avLst>
                <a:gd name="adj" fmla="val 29110"/>
                <a:gd name="vf" fmla="val 115470"/>
              </a:avLst>
            </a:prstGeom>
            <a:noFill/>
            <a:ln w="9525" cap="flat" cmpd="sng">
              <a:solidFill>
                <a:srgbClr val="19BBD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900" dirty="0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rPr>
                <a:t>Ticket type A</a:t>
              </a:r>
              <a:endParaRPr sz="9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4" name="Google Shape;429;p22">
              <a:extLst>
                <a:ext uri="{FF2B5EF4-FFF2-40B4-BE49-F238E27FC236}">
                  <a16:creationId xmlns:a16="http://schemas.microsoft.com/office/drawing/2014/main" id="{AFBF0432-A5D0-4B7F-ADEF-35D5AB9D3FEF}"/>
                </a:ext>
              </a:extLst>
            </p:cNvPr>
            <p:cNvSpPr/>
            <p:nvPr/>
          </p:nvSpPr>
          <p:spPr>
            <a:xfrm>
              <a:off x="4735311" y="3103034"/>
              <a:ext cx="1605587" cy="1390949"/>
            </a:xfrm>
            <a:prstGeom prst="hexagon">
              <a:avLst>
                <a:gd name="adj" fmla="val 29110"/>
                <a:gd name="vf" fmla="val 115470"/>
              </a:avLst>
            </a:pr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900" b="1" dirty="0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rPr>
                <a:t>Ticket Type B</a:t>
              </a:r>
              <a:endParaRPr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  <p:sp>
          <p:nvSpPr>
            <p:cNvPr id="15" name="Google Shape;429;p22">
              <a:extLst>
                <a:ext uri="{FF2B5EF4-FFF2-40B4-BE49-F238E27FC236}">
                  <a16:creationId xmlns:a16="http://schemas.microsoft.com/office/drawing/2014/main" id="{FAC1B281-300C-44C9-8B40-1128A5EC6946}"/>
                </a:ext>
              </a:extLst>
            </p:cNvPr>
            <p:cNvSpPr/>
            <p:nvPr/>
          </p:nvSpPr>
          <p:spPr>
            <a:xfrm>
              <a:off x="6667518" y="3103036"/>
              <a:ext cx="1605587" cy="1390949"/>
            </a:xfrm>
            <a:prstGeom prst="hexagon">
              <a:avLst>
                <a:gd name="adj" fmla="val 29110"/>
                <a:gd name="vf" fmla="val 115470"/>
              </a:avLst>
            </a:prstGeom>
            <a:solidFill>
              <a:srgbClr val="21D2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900" b="1" dirty="0">
                  <a:solidFill>
                    <a:srgbClr val="C6DAEC"/>
                  </a:solidFill>
                  <a:latin typeface="Muli"/>
                  <a:ea typeface="Muli"/>
                  <a:cs typeface="Muli"/>
                  <a:sym typeface="Muli"/>
                </a:rPr>
                <a:t>Ticket Type C</a:t>
              </a:r>
              <a:endParaRPr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endParaRPr>
            </a:p>
          </p:txBody>
        </p:sp>
      </p:grpSp>
      <p:sp>
        <p:nvSpPr>
          <p:cNvPr id="3" name="Rechthoek 2">
            <a:extLst>
              <a:ext uri="{FF2B5EF4-FFF2-40B4-BE49-F238E27FC236}">
                <a16:creationId xmlns:a16="http://schemas.microsoft.com/office/drawing/2014/main" id="{2F93824C-16A2-4E6C-849D-81B7F170B295}"/>
              </a:ext>
            </a:extLst>
          </p:cNvPr>
          <p:cNvSpPr/>
          <p:nvPr/>
        </p:nvSpPr>
        <p:spPr>
          <a:xfrm>
            <a:off x="268514" y="1654629"/>
            <a:ext cx="3868057" cy="22061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l-NL" dirty="0" err="1"/>
              <a:t>Process</a:t>
            </a:r>
            <a:r>
              <a:rPr lang="nl-NL" dirty="0"/>
              <a:t> </a:t>
            </a:r>
            <a:r>
              <a:rPr lang="nl-NL" dirty="0" err="1"/>
              <a:t>Instances</a:t>
            </a:r>
            <a:r>
              <a:rPr lang="nl-NL" dirty="0"/>
              <a:t> </a:t>
            </a:r>
            <a:r>
              <a:rPr lang="nl-NL" dirty="0" err="1"/>
              <a:t>table</a:t>
            </a:r>
            <a:endParaRPr lang="x-none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0E99975-398F-4930-BE0D-0BF9A5425938}"/>
              </a:ext>
            </a:extLst>
          </p:cNvPr>
          <p:cNvSpPr/>
          <p:nvPr/>
        </p:nvSpPr>
        <p:spPr>
          <a:xfrm>
            <a:off x="4773651" y="1654629"/>
            <a:ext cx="1089049" cy="2206171"/>
          </a:xfrm>
          <a:prstGeom prst="rect">
            <a:avLst/>
          </a:prstGeom>
          <a:noFill/>
          <a:ln>
            <a:solidFill>
              <a:srgbClr val="32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l-NL" dirty="0"/>
              <a:t>Pool A</a:t>
            </a:r>
            <a:endParaRPr lang="x-none" dirty="0"/>
          </a:p>
        </p:txBody>
      </p:sp>
      <p:sp>
        <p:nvSpPr>
          <p:cNvPr id="17" name="Google Shape;431;p22">
            <a:extLst>
              <a:ext uri="{FF2B5EF4-FFF2-40B4-BE49-F238E27FC236}">
                <a16:creationId xmlns:a16="http://schemas.microsoft.com/office/drawing/2014/main" id="{50D26AE9-8C27-49CA-8402-4E50CE9A67C0}"/>
              </a:ext>
            </a:extLst>
          </p:cNvPr>
          <p:cNvSpPr/>
          <p:nvPr/>
        </p:nvSpPr>
        <p:spPr>
          <a:xfrm>
            <a:off x="5037925" y="2358983"/>
            <a:ext cx="557285" cy="482786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Ticket type A</a:t>
            </a:r>
            <a:endParaRPr sz="5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8" name="Google Shape;431;p22">
            <a:extLst>
              <a:ext uri="{FF2B5EF4-FFF2-40B4-BE49-F238E27FC236}">
                <a16:creationId xmlns:a16="http://schemas.microsoft.com/office/drawing/2014/main" id="{DBAE5D6B-0A89-420C-813E-E1440E7B1418}"/>
              </a:ext>
            </a:extLst>
          </p:cNvPr>
          <p:cNvSpPr/>
          <p:nvPr/>
        </p:nvSpPr>
        <p:spPr>
          <a:xfrm>
            <a:off x="5014370" y="1824823"/>
            <a:ext cx="557285" cy="482786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Ticket Type A</a:t>
            </a:r>
            <a:endParaRPr sz="5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" name="Google Shape;431;p22">
            <a:extLst>
              <a:ext uri="{FF2B5EF4-FFF2-40B4-BE49-F238E27FC236}">
                <a16:creationId xmlns:a16="http://schemas.microsoft.com/office/drawing/2014/main" id="{545FE837-822D-4688-BCFE-E17A19A4DA36}"/>
              </a:ext>
            </a:extLst>
          </p:cNvPr>
          <p:cNvSpPr/>
          <p:nvPr/>
        </p:nvSpPr>
        <p:spPr>
          <a:xfrm>
            <a:off x="5062254" y="2922224"/>
            <a:ext cx="557285" cy="482786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Ticket type A</a:t>
            </a:r>
            <a:endParaRPr sz="5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9175616-10C1-4906-8C3D-251B65442E4C}"/>
              </a:ext>
            </a:extLst>
          </p:cNvPr>
          <p:cNvSpPr/>
          <p:nvPr/>
        </p:nvSpPr>
        <p:spPr>
          <a:xfrm>
            <a:off x="6020022" y="1654629"/>
            <a:ext cx="1089049" cy="2206171"/>
          </a:xfrm>
          <a:prstGeom prst="rect">
            <a:avLst/>
          </a:prstGeom>
          <a:noFill/>
          <a:ln>
            <a:solidFill>
              <a:srgbClr val="32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l-NL" dirty="0"/>
              <a:t>Pool B</a:t>
            </a:r>
            <a:endParaRPr lang="x-none" dirty="0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7BFF642D-3B60-42E0-9992-E1F9A1257857}"/>
              </a:ext>
            </a:extLst>
          </p:cNvPr>
          <p:cNvSpPr/>
          <p:nvPr/>
        </p:nvSpPr>
        <p:spPr>
          <a:xfrm>
            <a:off x="7266393" y="1654629"/>
            <a:ext cx="1089049" cy="2206171"/>
          </a:xfrm>
          <a:prstGeom prst="rect">
            <a:avLst/>
          </a:prstGeom>
          <a:noFill/>
          <a:ln>
            <a:solidFill>
              <a:srgbClr val="329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l-NL" dirty="0"/>
              <a:t>Pool C</a:t>
            </a:r>
            <a:endParaRPr lang="x-none" dirty="0"/>
          </a:p>
        </p:txBody>
      </p:sp>
      <p:sp>
        <p:nvSpPr>
          <p:cNvPr id="28" name="Google Shape;429;p22">
            <a:extLst>
              <a:ext uri="{FF2B5EF4-FFF2-40B4-BE49-F238E27FC236}">
                <a16:creationId xmlns:a16="http://schemas.microsoft.com/office/drawing/2014/main" id="{3E3356A4-75B6-438B-B2F9-DF34667B7D4A}"/>
              </a:ext>
            </a:extLst>
          </p:cNvPr>
          <p:cNvSpPr/>
          <p:nvPr/>
        </p:nvSpPr>
        <p:spPr>
          <a:xfrm>
            <a:off x="7435096" y="1930400"/>
            <a:ext cx="773360" cy="669976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21D2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Ticket Type C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9" name="Google Shape;429;p22">
            <a:extLst>
              <a:ext uri="{FF2B5EF4-FFF2-40B4-BE49-F238E27FC236}">
                <a16:creationId xmlns:a16="http://schemas.microsoft.com/office/drawing/2014/main" id="{F97E4890-89B1-4F70-9B03-883290A43B17}"/>
              </a:ext>
            </a:extLst>
          </p:cNvPr>
          <p:cNvSpPr/>
          <p:nvPr/>
        </p:nvSpPr>
        <p:spPr>
          <a:xfrm>
            <a:off x="7435096" y="2662781"/>
            <a:ext cx="773360" cy="669976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21D2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Ticket Type C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0" name="Google Shape;429;p22">
            <a:extLst>
              <a:ext uri="{FF2B5EF4-FFF2-40B4-BE49-F238E27FC236}">
                <a16:creationId xmlns:a16="http://schemas.microsoft.com/office/drawing/2014/main" id="{78B08042-AEEF-4469-9579-291FB213C376}"/>
              </a:ext>
            </a:extLst>
          </p:cNvPr>
          <p:cNvSpPr/>
          <p:nvPr/>
        </p:nvSpPr>
        <p:spPr>
          <a:xfrm>
            <a:off x="6161132" y="1930400"/>
            <a:ext cx="773360" cy="669976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Ticket Type B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1" name="Google Shape;429;p22">
            <a:extLst>
              <a:ext uri="{FF2B5EF4-FFF2-40B4-BE49-F238E27FC236}">
                <a16:creationId xmlns:a16="http://schemas.microsoft.com/office/drawing/2014/main" id="{8D208757-567B-4E67-9FC6-BDB257863FB8}"/>
              </a:ext>
            </a:extLst>
          </p:cNvPr>
          <p:cNvSpPr/>
          <p:nvPr/>
        </p:nvSpPr>
        <p:spPr>
          <a:xfrm>
            <a:off x="6161132" y="2662781"/>
            <a:ext cx="773360" cy="669976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Ticket Type B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38575945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4870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b="1" dirty="0" err="1"/>
              <a:t>Key</a:t>
            </a:r>
            <a:r>
              <a:rPr lang="nl-NL" b="1" dirty="0"/>
              <a:t> features</a:t>
            </a:r>
            <a:endParaRPr b="1" dirty="0"/>
          </a:p>
          <a:p>
            <a:pPr marL="285750" indent="-285750"/>
            <a:r>
              <a:rPr lang="nl-NL" dirty="0" err="1"/>
              <a:t>Replaces</a:t>
            </a:r>
            <a:r>
              <a:rPr lang="nl-NL" dirty="0"/>
              <a:t> </a:t>
            </a:r>
            <a:r>
              <a:rPr lang="nl-NL" dirty="0" err="1"/>
              <a:t>existing</a:t>
            </a:r>
            <a:r>
              <a:rPr lang="nl-NL" dirty="0"/>
              <a:t> </a:t>
            </a:r>
            <a:r>
              <a:rPr lang="nl-NL" dirty="0" err="1"/>
              <a:t>functionality</a:t>
            </a:r>
            <a:r>
              <a:rPr lang="nl-NL" dirty="0"/>
              <a:t> “</a:t>
            </a:r>
            <a:r>
              <a:rPr lang="nl-NL" dirty="0" err="1"/>
              <a:t>same</a:t>
            </a:r>
            <a:r>
              <a:rPr lang="nl-NL" dirty="0"/>
              <a:t> as person property”</a:t>
            </a:r>
          </a:p>
          <a:p>
            <a:pPr marL="285750" indent="-285750"/>
            <a:r>
              <a:rPr lang="nl-NL" dirty="0" err="1"/>
              <a:t>Much</a:t>
            </a:r>
            <a:r>
              <a:rPr lang="nl-NL" dirty="0"/>
              <a:t> </a:t>
            </a:r>
            <a:r>
              <a:rPr lang="nl-NL" dirty="0" err="1"/>
              <a:t>faster</a:t>
            </a:r>
            <a:r>
              <a:rPr lang="nl-NL" dirty="0"/>
              <a:t> data </a:t>
            </a:r>
            <a:r>
              <a:rPr lang="nl-NL" dirty="0" err="1"/>
              <a:t>lookup</a:t>
            </a:r>
            <a:endParaRPr lang="nl-NL" dirty="0"/>
          </a:p>
          <a:p>
            <a:pPr marL="285750" indent="-285750"/>
            <a:r>
              <a:rPr lang="nl-NL" dirty="0"/>
              <a:t>Secure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flexible</a:t>
            </a:r>
            <a:endParaRPr lang="nl-NL" dirty="0"/>
          </a:p>
          <a:p>
            <a:pPr marL="285750" indent="-285750"/>
            <a:r>
              <a:rPr lang="nl-NL" dirty="0"/>
              <a:t>Same pools as </a:t>
            </a:r>
            <a:r>
              <a:rPr lang="nl-NL" dirty="0" err="1"/>
              <a:t>for</a:t>
            </a:r>
            <a:r>
              <a:rPr lang="nl-NL" dirty="0"/>
              <a:t> ticketing</a:t>
            </a:r>
          </a:p>
          <a:p>
            <a:pPr marL="285750" indent="-285750"/>
            <a:r>
              <a:rPr lang="nl-NL" dirty="0" err="1"/>
              <a:t>Available</a:t>
            </a:r>
            <a:r>
              <a:rPr lang="nl-NL" dirty="0"/>
              <a:t> in update ticket step</a:t>
            </a:r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Workflow Pools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6539754"/>
      </p:ext>
    </p:extLst>
  </p:cSld>
  <p:clrMapOvr>
    <a:masterClrMapping/>
  </p:clrMapOvr>
  <p:transition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E9A37-C13F-4543-B84B-22E521D68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00" y="1088486"/>
            <a:ext cx="4944300" cy="645300"/>
          </a:xfrm>
        </p:spPr>
        <p:txBody>
          <a:bodyPr/>
          <a:lstStyle/>
          <a:p>
            <a:r>
              <a:rPr lang="en-US" dirty="0"/>
              <a:t>Features</a:t>
            </a:r>
            <a:endParaRPr lang="x-non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F0DA34-6629-4A58-B2E4-DE015BB0A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3999" y="1767336"/>
            <a:ext cx="3034949" cy="2663700"/>
          </a:xfrm>
        </p:spPr>
        <p:txBody>
          <a:bodyPr/>
          <a:lstStyle/>
          <a:p>
            <a:r>
              <a:rPr lang="en-US" dirty="0"/>
              <a:t>Datastore webservice</a:t>
            </a:r>
          </a:p>
          <a:p>
            <a:r>
              <a:rPr lang="en-US" dirty="0"/>
              <a:t>Mobile component</a:t>
            </a:r>
          </a:p>
          <a:p>
            <a:r>
              <a:rPr lang="en-US" dirty="0"/>
              <a:t>Automated reports</a:t>
            </a:r>
          </a:p>
          <a:p>
            <a:r>
              <a:rPr lang="en-US" dirty="0" err="1"/>
              <a:t>GoTo</a:t>
            </a:r>
            <a:r>
              <a:rPr lang="en-US" dirty="0"/>
              <a:t> Links</a:t>
            </a:r>
          </a:p>
          <a:p>
            <a:r>
              <a:rPr lang="en-US" dirty="0"/>
              <a:t>Knowledge Management</a:t>
            </a:r>
          </a:p>
          <a:p>
            <a:r>
              <a:rPr lang="en-US" dirty="0"/>
              <a:t>Overview layouts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728469-4328-430D-A0E0-0643169F6E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78</a:t>
            </a:fld>
            <a:endParaRPr lang="nl-NL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53522AA0-8D9F-40FF-98F5-E6279BD1A372}"/>
              </a:ext>
            </a:extLst>
          </p:cNvPr>
          <p:cNvSpPr txBox="1">
            <a:spLocks/>
          </p:cNvSpPr>
          <p:nvPr/>
        </p:nvSpPr>
        <p:spPr>
          <a:xfrm>
            <a:off x="4449063" y="1767336"/>
            <a:ext cx="3513249" cy="26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en-US" dirty="0"/>
              <a:t>Auto forms</a:t>
            </a:r>
          </a:p>
          <a:p>
            <a:r>
              <a:rPr lang="en-US" dirty="0"/>
              <a:t>Save File step</a:t>
            </a:r>
          </a:p>
          <a:p>
            <a:r>
              <a:rPr lang="en-US" dirty="0"/>
              <a:t>JSON functions</a:t>
            </a:r>
          </a:p>
          <a:p>
            <a:r>
              <a:rPr lang="en-US" dirty="0"/>
              <a:t>Repeating sections</a:t>
            </a:r>
          </a:p>
          <a:p>
            <a:r>
              <a:rPr lang="en-US" dirty="0"/>
              <a:t>Grid</a:t>
            </a:r>
          </a:p>
          <a:p>
            <a:r>
              <a:rPr lang="en-US" dirty="0"/>
              <a:t>Wiki</a:t>
            </a:r>
          </a:p>
          <a:p>
            <a:pPr lvl="1"/>
            <a:r>
              <a:rPr lang="en-US" dirty="0"/>
              <a:t>Members of group</a:t>
            </a:r>
          </a:p>
          <a:p>
            <a:pPr lvl="1"/>
            <a:r>
              <a:rPr lang="en-US" dirty="0"/>
              <a:t>Added /  removed </a:t>
            </a:r>
            <a:r>
              <a:rPr lang="en-US" dirty="0">
                <a:hlinkClick r:id="rId2"/>
              </a:rPr>
              <a:t>items</a:t>
            </a:r>
            <a:endParaRPr lang="en-US" dirty="0"/>
          </a:p>
          <a:p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36009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"/>
          <p:cNvSpPr txBox="1">
            <a:spLocks noGrp="1"/>
          </p:cNvSpPr>
          <p:nvPr>
            <p:ph type="ctrTitle"/>
          </p:nvPr>
        </p:nvSpPr>
        <p:spPr>
          <a:xfrm>
            <a:off x="2743200" y="1735750"/>
            <a:ext cx="5638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Ticketing</a:t>
            </a:r>
            <a:endParaRPr dirty="0"/>
          </a:p>
        </p:txBody>
      </p:sp>
      <p:sp>
        <p:nvSpPr>
          <p:cNvPr id="360" name="Google Shape;360;p14"/>
          <p:cNvSpPr txBox="1">
            <a:spLocks noGrp="1"/>
          </p:cNvSpPr>
          <p:nvPr>
            <p:ph type="subTitle" idx="1"/>
          </p:nvPr>
        </p:nvSpPr>
        <p:spPr>
          <a:xfrm>
            <a:off x="2743200" y="2821004"/>
            <a:ext cx="5696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Manual processing of </a:t>
            </a:r>
            <a:r>
              <a:rPr lang="nl-NL" dirty="0" err="1"/>
              <a:t>work</a:t>
            </a:r>
            <a:endParaRPr dirty="0"/>
          </a:p>
        </p:txBody>
      </p:sp>
      <p:sp>
        <p:nvSpPr>
          <p:cNvPr id="361" name="Google Shape;361;p14"/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FFFF"/>
                </a:solidFill>
                <a:latin typeface="Nixie One"/>
                <a:sym typeface="Nixie One"/>
              </a:rPr>
              <a:t>7</a:t>
            </a:r>
            <a:endParaRPr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6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3999" y="1830641"/>
            <a:ext cx="5349083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nl-NL" dirty="0"/>
              <a:t>9.00 – 9.30 : </a:t>
            </a:r>
            <a:r>
              <a:rPr lang="nl-NL" dirty="0" err="1"/>
              <a:t>Welcome</a:t>
            </a:r>
            <a:r>
              <a:rPr lang="nl-NL" dirty="0"/>
              <a:t> Wagon</a:t>
            </a:r>
          </a:p>
          <a:p>
            <a:pPr marL="285750" indent="-285750"/>
            <a:r>
              <a:rPr lang="nl-NL" dirty="0"/>
              <a:t>9.30 – 10.00 : </a:t>
            </a:r>
            <a:r>
              <a:rPr lang="nl-NL" dirty="0" err="1"/>
              <a:t>Continental</a:t>
            </a:r>
            <a:r>
              <a:rPr lang="nl-NL" dirty="0"/>
              <a:t> (Matthias Federmann)</a:t>
            </a:r>
          </a:p>
          <a:p>
            <a:pPr marL="285750" indent="-285750"/>
            <a:r>
              <a:rPr lang="nl-NL" dirty="0"/>
              <a:t>10.00 – 10.30 : UZ Gent (Joeri Meeus)</a:t>
            </a:r>
          </a:p>
          <a:p>
            <a:pPr marL="285750" indent="-285750"/>
            <a:r>
              <a:rPr lang="nl-NL" dirty="0"/>
              <a:t>10.30 – 10.45 : Coffee Break</a:t>
            </a:r>
          </a:p>
          <a:p>
            <a:pPr marL="285750" indent="-285750"/>
            <a:r>
              <a:rPr lang="nl-NL" dirty="0"/>
              <a:t>10.45 – 11.00 : New features &amp; UI (Raymond Crijnen)</a:t>
            </a:r>
          </a:p>
          <a:p>
            <a:pPr marL="285750" indent="-285750"/>
            <a:r>
              <a:rPr lang="nl-NL" dirty="0"/>
              <a:t>11.00 – 11.30 : </a:t>
            </a:r>
            <a:r>
              <a:rPr lang="nl-NL" dirty="0" err="1"/>
              <a:t>Foreign</a:t>
            </a:r>
            <a:r>
              <a:rPr lang="nl-NL" dirty="0"/>
              <a:t> </a:t>
            </a:r>
            <a:r>
              <a:rPr lang="nl-NL" dirty="0" err="1"/>
              <a:t>Affairs</a:t>
            </a:r>
            <a:r>
              <a:rPr lang="nl-NL" dirty="0"/>
              <a:t> (Thierry Legrand)</a:t>
            </a:r>
          </a:p>
          <a:p>
            <a:pPr marL="285750" indent="-285750"/>
            <a:r>
              <a:rPr lang="nl-NL" dirty="0"/>
              <a:t>11.35 – 12.00 : Word Adapter (Dominic De Vilder)</a:t>
            </a:r>
          </a:p>
          <a:p>
            <a:pPr marL="285750" indent="-285750"/>
            <a:r>
              <a:rPr lang="nl-NL" dirty="0"/>
              <a:t>12.00 – 13.00 : Lunch</a:t>
            </a:r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151791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Tuesday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1205"/>
      </p:ext>
    </p:extLst>
  </p:cSld>
  <p:clrMapOvr>
    <a:masterClrMapping/>
  </p:clrMapOvr>
  <p:transition>
    <p:fade thruBlk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"/>
          <p:cNvSpPr txBox="1">
            <a:spLocks noGrp="1"/>
          </p:cNvSpPr>
          <p:nvPr>
            <p:ph type="title" idx="4294967295"/>
          </p:nvPr>
        </p:nvSpPr>
        <p:spPr>
          <a:xfrm>
            <a:off x="1732700" y="367629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Ticketing</a:t>
            </a:r>
            <a:endParaRPr dirty="0"/>
          </a:p>
        </p:txBody>
      </p:sp>
      <p:sp>
        <p:nvSpPr>
          <p:cNvPr id="433" name="Google Shape;433;p22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  <p:sp>
        <p:nvSpPr>
          <p:cNvPr id="429" name="Google Shape;429;p22"/>
          <p:cNvSpPr/>
          <p:nvPr/>
        </p:nvSpPr>
        <p:spPr>
          <a:xfrm>
            <a:off x="3979527" y="1737277"/>
            <a:ext cx="773360" cy="474901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Work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5" name="Google Shape;429;p22">
            <a:extLst>
              <a:ext uri="{FF2B5EF4-FFF2-40B4-BE49-F238E27FC236}">
                <a16:creationId xmlns:a16="http://schemas.microsoft.com/office/drawing/2014/main" id="{FAC1B281-300C-44C9-8B40-1128A5EC6946}"/>
              </a:ext>
            </a:extLst>
          </p:cNvPr>
          <p:cNvSpPr/>
          <p:nvPr/>
        </p:nvSpPr>
        <p:spPr>
          <a:xfrm>
            <a:off x="4839996" y="1737277"/>
            <a:ext cx="773360" cy="474901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21D2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Work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23" name="Google Shape;719;p38">
            <a:extLst>
              <a:ext uri="{FF2B5EF4-FFF2-40B4-BE49-F238E27FC236}">
                <a16:creationId xmlns:a16="http://schemas.microsoft.com/office/drawing/2014/main" id="{4D0B3B35-B26E-4453-B8E3-9C532668D4FE}"/>
              </a:ext>
            </a:extLst>
          </p:cNvPr>
          <p:cNvGrpSpPr/>
          <p:nvPr/>
        </p:nvGrpSpPr>
        <p:grpSpPr>
          <a:xfrm>
            <a:off x="3329825" y="1183006"/>
            <a:ext cx="140562" cy="350975"/>
            <a:chOff x="3386850" y="2264625"/>
            <a:chExt cx="203950" cy="509250"/>
          </a:xfrm>
        </p:grpSpPr>
        <p:sp>
          <p:nvSpPr>
            <p:cNvPr id="25" name="Google Shape;720;p38">
              <a:extLst>
                <a:ext uri="{FF2B5EF4-FFF2-40B4-BE49-F238E27FC236}">
                  <a16:creationId xmlns:a16="http://schemas.microsoft.com/office/drawing/2014/main" id="{4F66DF69-4085-4E5F-8FB5-3EBED85CD898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1;p38">
              <a:extLst>
                <a:ext uri="{FF2B5EF4-FFF2-40B4-BE49-F238E27FC236}">
                  <a16:creationId xmlns:a16="http://schemas.microsoft.com/office/drawing/2014/main" id="{1DB3C812-1F21-49D6-BDCE-252FE447EE4E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621;p38">
            <a:extLst>
              <a:ext uri="{FF2B5EF4-FFF2-40B4-BE49-F238E27FC236}">
                <a16:creationId xmlns:a16="http://schemas.microsoft.com/office/drawing/2014/main" id="{8CEB7BAD-0CF0-4B49-A0F7-03A6301224BA}"/>
              </a:ext>
            </a:extLst>
          </p:cNvPr>
          <p:cNvGrpSpPr/>
          <p:nvPr/>
        </p:nvGrpSpPr>
        <p:grpSpPr>
          <a:xfrm>
            <a:off x="3825484" y="1261713"/>
            <a:ext cx="277748" cy="272268"/>
            <a:chOff x="5983625" y="301625"/>
            <a:chExt cx="403000" cy="395050"/>
          </a:xfrm>
        </p:grpSpPr>
        <p:sp>
          <p:nvSpPr>
            <p:cNvPr id="35" name="Google Shape;622;p38">
              <a:extLst>
                <a:ext uri="{FF2B5EF4-FFF2-40B4-BE49-F238E27FC236}">
                  <a16:creationId xmlns:a16="http://schemas.microsoft.com/office/drawing/2014/main" id="{B52131B4-3E26-4AD5-A711-B774199BF80F}"/>
                </a:ext>
              </a:extLst>
            </p:cNvPr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23;p38">
              <a:extLst>
                <a:ext uri="{FF2B5EF4-FFF2-40B4-BE49-F238E27FC236}">
                  <a16:creationId xmlns:a16="http://schemas.microsoft.com/office/drawing/2014/main" id="{4D4B68A6-CBB6-49C1-85FD-EF42A2DD944E}"/>
                </a:ext>
              </a:extLst>
            </p:cNvPr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24;p38">
              <a:extLst>
                <a:ext uri="{FF2B5EF4-FFF2-40B4-BE49-F238E27FC236}">
                  <a16:creationId xmlns:a16="http://schemas.microsoft.com/office/drawing/2014/main" id="{33E8E6BA-6489-4B9E-BCB6-F625B46C5895}"/>
                </a:ext>
              </a:extLst>
            </p:cNvPr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25;p38">
              <a:extLst>
                <a:ext uri="{FF2B5EF4-FFF2-40B4-BE49-F238E27FC236}">
                  <a16:creationId xmlns:a16="http://schemas.microsoft.com/office/drawing/2014/main" id="{8DF80B06-6F6C-4C5C-A13C-FC92B724116A}"/>
                </a:ext>
              </a:extLst>
            </p:cNvPr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26;p38">
              <a:extLst>
                <a:ext uri="{FF2B5EF4-FFF2-40B4-BE49-F238E27FC236}">
                  <a16:creationId xmlns:a16="http://schemas.microsoft.com/office/drawing/2014/main" id="{E01C8D62-08F6-40EF-9809-CA6E4CBD253E}"/>
                </a:ext>
              </a:extLst>
            </p:cNvPr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27;p38">
              <a:extLst>
                <a:ext uri="{FF2B5EF4-FFF2-40B4-BE49-F238E27FC236}">
                  <a16:creationId xmlns:a16="http://schemas.microsoft.com/office/drawing/2014/main" id="{03AC5CE1-082C-43BC-96F3-4F693E9022F3}"/>
                </a:ext>
              </a:extLst>
            </p:cNvPr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8;p38">
              <a:extLst>
                <a:ext uri="{FF2B5EF4-FFF2-40B4-BE49-F238E27FC236}">
                  <a16:creationId xmlns:a16="http://schemas.microsoft.com/office/drawing/2014/main" id="{5FE6A22B-0899-4F35-A93F-D6BE0E93ADB1}"/>
                </a:ext>
              </a:extLst>
            </p:cNvPr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29;p38">
              <a:extLst>
                <a:ext uri="{FF2B5EF4-FFF2-40B4-BE49-F238E27FC236}">
                  <a16:creationId xmlns:a16="http://schemas.microsoft.com/office/drawing/2014/main" id="{1BB5E638-CB3F-4FBA-87B2-21B8EFA72065}"/>
                </a:ext>
              </a:extLst>
            </p:cNvPr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30;p38">
              <a:extLst>
                <a:ext uri="{FF2B5EF4-FFF2-40B4-BE49-F238E27FC236}">
                  <a16:creationId xmlns:a16="http://schemas.microsoft.com/office/drawing/2014/main" id="{265CF023-36F7-4FE5-8BD3-1857040CFAD3}"/>
                </a:ext>
              </a:extLst>
            </p:cNvPr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31;p38">
              <a:extLst>
                <a:ext uri="{FF2B5EF4-FFF2-40B4-BE49-F238E27FC236}">
                  <a16:creationId xmlns:a16="http://schemas.microsoft.com/office/drawing/2014/main" id="{7387F231-5EE8-4D85-8C90-0F776CD48F34}"/>
                </a:ext>
              </a:extLst>
            </p:cNvPr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32;p38">
              <a:extLst>
                <a:ext uri="{FF2B5EF4-FFF2-40B4-BE49-F238E27FC236}">
                  <a16:creationId xmlns:a16="http://schemas.microsoft.com/office/drawing/2014/main" id="{7B3AEA1E-E01C-491D-B4BA-6888903ED45D}"/>
                </a:ext>
              </a:extLst>
            </p:cNvPr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33;p38">
              <a:extLst>
                <a:ext uri="{FF2B5EF4-FFF2-40B4-BE49-F238E27FC236}">
                  <a16:creationId xmlns:a16="http://schemas.microsoft.com/office/drawing/2014/main" id="{62DB2AF6-2FD4-47E3-8A0A-9B673BD41928}"/>
                </a:ext>
              </a:extLst>
            </p:cNvPr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34;p38">
              <a:extLst>
                <a:ext uri="{FF2B5EF4-FFF2-40B4-BE49-F238E27FC236}">
                  <a16:creationId xmlns:a16="http://schemas.microsoft.com/office/drawing/2014/main" id="{65A56F6D-0E9A-46DD-BF4C-DA959793E626}"/>
                </a:ext>
              </a:extLst>
            </p:cNvPr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35;p38">
              <a:extLst>
                <a:ext uri="{FF2B5EF4-FFF2-40B4-BE49-F238E27FC236}">
                  <a16:creationId xmlns:a16="http://schemas.microsoft.com/office/drawing/2014/main" id="{55D9199F-C6B0-4EED-BCB0-1FD717A494B8}"/>
                </a:ext>
              </a:extLst>
            </p:cNvPr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36;p38">
              <a:extLst>
                <a:ext uri="{FF2B5EF4-FFF2-40B4-BE49-F238E27FC236}">
                  <a16:creationId xmlns:a16="http://schemas.microsoft.com/office/drawing/2014/main" id="{05C77B4A-9483-4CFE-B3F0-639A317836A4}"/>
                </a:ext>
              </a:extLst>
            </p:cNvPr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37;p38">
              <a:extLst>
                <a:ext uri="{FF2B5EF4-FFF2-40B4-BE49-F238E27FC236}">
                  <a16:creationId xmlns:a16="http://schemas.microsoft.com/office/drawing/2014/main" id="{F4B26E00-002B-40EA-A8BA-865DB867A365}"/>
                </a:ext>
              </a:extLst>
            </p:cNvPr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38;p38">
              <a:extLst>
                <a:ext uri="{FF2B5EF4-FFF2-40B4-BE49-F238E27FC236}">
                  <a16:creationId xmlns:a16="http://schemas.microsoft.com/office/drawing/2014/main" id="{ECC6DA74-382D-430A-907C-D7EF0533AEA5}"/>
                </a:ext>
              </a:extLst>
            </p:cNvPr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39;p38">
              <a:extLst>
                <a:ext uri="{FF2B5EF4-FFF2-40B4-BE49-F238E27FC236}">
                  <a16:creationId xmlns:a16="http://schemas.microsoft.com/office/drawing/2014/main" id="{7667B396-BA7E-4DB8-9308-D479B73391DF}"/>
                </a:ext>
              </a:extLst>
            </p:cNvPr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40;p38">
              <a:extLst>
                <a:ext uri="{FF2B5EF4-FFF2-40B4-BE49-F238E27FC236}">
                  <a16:creationId xmlns:a16="http://schemas.microsoft.com/office/drawing/2014/main" id="{D5D904A7-581B-4EF2-82B2-45AEDA24F16D}"/>
                </a:ext>
              </a:extLst>
            </p:cNvPr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41;p38">
              <a:extLst>
                <a:ext uri="{FF2B5EF4-FFF2-40B4-BE49-F238E27FC236}">
                  <a16:creationId xmlns:a16="http://schemas.microsoft.com/office/drawing/2014/main" id="{4A06DA21-4DC6-4AD3-A846-668FF0985005}"/>
                </a:ext>
              </a:extLst>
            </p:cNvPr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671;p38">
            <a:extLst>
              <a:ext uri="{FF2B5EF4-FFF2-40B4-BE49-F238E27FC236}">
                <a16:creationId xmlns:a16="http://schemas.microsoft.com/office/drawing/2014/main" id="{BCD751EC-F033-44DF-BAF5-FC77F7629506}"/>
              </a:ext>
            </a:extLst>
          </p:cNvPr>
          <p:cNvGrpSpPr/>
          <p:nvPr/>
        </p:nvGrpSpPr>
        <p:grpSpPr>
          <a:xfrm>
            <a:off x="5110858" y="1283289"/>
            <a:ext cx="321512" cy="225575"/>
            <a:chOff x="559275" y="1683950"/>
            <a:chExt cx="466500" cy="327300"/>
          </a:xfrm>
        </p:grpSpPr>
        <p:sp>
          <p:nvSpPr>
            <p:cNvPr id="56" name="Google Shape;672;p38">
              <a:extLst>
                <a:ext uri="{FF2B5EF4-FFF2-40B4-BE49-F238E27FC236}">
                  <a16:creationId xmlns:a16="http://schemas.microsoft.com/office/drawing/2014/main" id="{95CAE03E-2AF9-4B27-B3B7-5430D314F739}"/>
                </a:ext>
              </a:extLst>
            </p:cNvPr>
            <p:cNvSpPr/>
            <p:nvPr/>
          </p:nvSpPr>
          <p:spPr>
            <a:xfrm>
              <a:off x="559275" y="1683950"/>
              <a:ext cx="466500" cy="197850"/>
            </a:xfrm>
            <a:custGeom>
              <a:avLst/>
              <a:gdLst/>
              <a:ahLst/>
              <a:cxnLst/>
              <a:rect l="l" t="t" r="r" b="b"/>
              <a:pathLst>
                <a:path w="18660" h="7914" extrusionOk="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73;p38">
              <a:extLst>
                <a:ext uri="{FF2B5EF4-FFF2-40B4-BE49-F238E27FC236}">
                  <a16:creationId xmlns:a16="http://schemas.microsoft.com/office/drawing/2014/main" id="{BEF67839-1EED-4A1F-AD8E-4FC9F6EC871C}"/>
                </a:ext>
              </a:extLst>
            </p:cNvPr>
            <p:cNvSpPr/>
            <p:nvPr/>
          </p:nvSpPr>
          <p:spPr>
            <a:xfrm>
              <a:off x="559275" y="1727925"/>
              <a:ext cx="466500" cy="283325"/>
            </a:xfrm>
            <a:custGeom>
              <a:avLst/>
              <a:gdLst/>
              <a:ahLst/>
              <a:cxnLst/>
              <a:rect l="l" t="t" r="r" b="b"/>
              <a:pathLst>
                <a:path w="18660" h="11333" extrusionOk="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690;p38">
            <a:extLst>
              <a:ext uri="{FF2B5EF4-FFF2-40B4-BE49-F238E27FC236}">
                <a16:creationId xmlns:a16="http://schemas.microsoft.com/office/drawing/2014/main" id="{64128AFC-4278-47A2-8C79-78F5A29175B9}"/>
              </a:ext>
            </a:extLst>
          </p:cNvPr>
          <p:cNvGrpSpPr/>
          <p:nvPr/>
        </p:nvGrpSpPr>
        <p:grpSpPr>
          <a:xfrm>
            <a:off x="4425482" y="1288535"/>
            <a:ext cx="324889" cy="199489"/>
            <a:chOff x="4601275" y="1702875"/>
            <a:chExt cx="471400" cy="289450"/>
          </a:xfrm>
        </p:grpSpPr>
        <p:sp>
          <p:nvSpPr>
            <p:cNvPr id="59" name="Google Shape;691;p38">
              <a:extLst>
                <a:ext uri="{FF2B5EF4-FFF2-40B4-BE49-F238E27FC236}">
                  <a16:creationId xmlns:a16="http://schemas.microsoft.com/office/drawing/2014/main" id="{C563C075-6935-430D-9BDE-D8B0B869FEF1}"/>
                </a:ext>
              </a:extLst>
            </p:cNvPr>
            <p:cNvSpPr/>
            <p:nvPr/>
          </p:nvSpPr>
          <p:spPr>
            <a:xfrm>
              <a:off x="4816200" y="170287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8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60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8"/>
                  </a:lnTo>
                  <a:lnTo>
                    <a:pt x="367" y="1540"/>
                  </a:lnTo>
                  <a:lnTo>
                    <a:pt x="514" y="1613"/>
                  </a:lnTo>
                  <a:lnTo>
                    <a:pt x="660" y="1662"/>
                  </a:lnTo>
                  <a:lnTo>
                    <a:pt x="1002" y="1662"/>
                  </a:lnTo>
                  <a:lnTo>
                    <a:pt x="1149" y="1613"/>
                  </a:lnTo>
                  <a:lnTo>
                    <a:pt x="1295" y="1540"/>
                  </a:lnTo>
                  <a:lnTo>
                    <a:pt x="1417" y="1418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60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8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2;p38">
              <a:extLst>
                <a:ext uri="{FF2B5EF4-FFF2-40B4-BE49-F238E27FC236}">
                  <a16:creationId xmlns:a16="http://schemas.microsoft.com/office/drawing/2014/main" id="{42DB328C-63E7-41DD-A8A0-D9C3112A55FB}"/>
                </a:ext>
              </a:extLst>
            </p:cNvPr>
            <p:cNvSpPr/>
            <p:nvPr/>
          </p:nvSpPr>
          <p:spPr>
            <a:xfrm>
              <a:off x="5031125" y="175722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3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3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8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8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3;p38">
              <a:extLst>
                <a:ext uri="{FF2B5EF4-FFF2-40B4-BE49-F238E27FC236}">
                  <a16:creationId xmlns:a16="http://schemas.microsoft.com/office/drawing/2014/main" id="{C7D7738E-B848-484C-9E69-7B9D084F3ED4}"/>
                </a:ext>
              </a:extLst>
            </p:cNvPr>
            <p:cNvSpPr/>
            <p:nvPr/>
          </p:nvSpPr>
          <p:spPr>
            <a:xfrm>
              <a:off x="4634875" y="1756000"/>
              <a:ext cx="404225" cy="178325"/>
            </a:xfrm>
            <a:custGeom>
              <a:avLst/>
              <a:gdLst/>
              <a:ahLst/>
              <a:cxnLst/>
              <a:rect l="l" t="t" r="r" b="b"/>
              <a:pathLst>
                <a:path w="16169" h="7133" extrusionOk="0">
                  <a:moveTo>
                    <a:pt x="7742" y="1"/>
                  </a:moveTo>
                  <a:lnTo>
                    <a:pt x="5007" y="3444"/>
                  </a:lnTo>
                  <a:lnTo>
                    <a:pt x="464" y="1784"/>
                  </a:lnTo>
                  <a:lnTo>
                    <a:pt x="366" y="1881"/>
                  </a:lnTo>
                  <a:lnTo>
                    <a:pt x="244" y="1979"/>
                  </a:lnTo>
                  <a:lnTo>
                    <a:pt x="122" y="2052"/>
                  </a:lnTo>
                  <a:lnTo>
                    <a:pt x="0" y="2101"/>
                  </a:lnTo>
                  <a:lnTo>
                    <a:pt x="1465" y="7132"/>
                  </a:lnTo>
                  <a:lnTo>
                    <a:pt x="14703" y="7132"/>
                  </a:lnTo>
                  <a:lnTo>
                    <a:pt x="16168" y="2101"/>
                  </a:lnTo>
                  <a:lnTo>
                    <a:pt x="16046" y="2052"/>
                  </a:lnTo>
                  <a:lnTo>
                    <a:pt x="15924" y="1979"/>
                  </a:lnTo>
                  <a:lnTo>
                    <a:pt x="15802" y="1881"/>
                  </a:lnTo>
                  <a:lnTo>
                    <a:pt x="15704" y="1784"/>
                  </a:lnTo>
                  <a:lnTo>
                    <a:pt x="11161" y="3444"/>
                  </a:lnTo>
                  <a:lnTo>
                    <a:pt x="8426" y="1"/>
                  </a:lnTo>
                  <a:lnTo>
                    <a:pt x="8255" y="25"/>
                  </a:lnTo>
                  <a:lnTo>
                    <a:pt x="7913" y="25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4;p38">
              <a:extLst>
                <a:ext uri="{FF2B5EF4-FFF2-40B4-BE49-F238E27FC236}">
                  <a16:creationId xmlns:a16="http://schemas.microsoft.com/office/drawing/2014/main" id="{C6D6F450-F940-4CD4-9891-9D02C333A78D}"/>
                </a:ext>
              </a:extLst>
            </p:cNvPr>
            <p:cNvSpPr/>
            <p:nvPr/>
          </p:nvSpPr>
          <p:spPr>
            <a:xfrm>
              <a:off x="4601275" y="175722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4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9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2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95;p38">
              <a:extLst>
                <a:ext uri="{FF2B5EF4-FFF2-40B4-BE49-F238E27FC236}">
                  <a16:creationId xmlns:a16="http://schemas.microsoft.com/office/drawing/2014/main" id="{847795C7-6B93-40CC-B186-68EE17CE2BEA}"/>
                </a:ext>
              </a:extLst>
            </p:cNvPr>
            <p:cNvSpPr/>
            <p:nvPr/>
          </p:nvSpPr>
          <p:spPr>
            <a:xfrm>
              <a:off x="4673325" y="1947725"/>
              <a:ext cx="327300" cy="44600"/>
            </a:xfrm>
            <a:custGeom>
              <a:avLst/>
              <a:gdLst/>
              <a:ahLst/>
              <a:cxnLst/>
              <a:rect l="l" t="t" r="r" b="b"/>
              <a:pathLst>
                <a:path w="13092" h="1784" extrusionOk="0">
                  <a:moveTo>
                    <a:pt x="1" y="1"/>
                  </a:moveTo>
                  <a:lnTo>
                    <a:pt x="514" y="1784"/>
                  </a:lnTo>
                  <a:lnTo>
                    <a:pt x="1808" y="1686"/>
                  </a:lnTo>
                  <a:lnTo>
                    <a:pt x="3249" y="1588"/>
                  </a:lnTo>
                  <a:lnTo>
                    <a:pt x="4836" y="1539"/>
                  </a:lnTo>
                  <a:lnTo>
                    <a:pt x="8256" y="1539"/>
                  </a:lnTo>
                  <a:lnTo>
                    <a:pt x="9843" y="1588"/>
                  </a:lnTo>
                  <a:lnTo>
                    <a:pt x="11284" y="1661"/>
                  </a:lnTo>
                  <a:lnTo>
                    <a:pt x="12579" y="1784"/>
                  </a:lnTo>
                  <a:lnTo>
                    <a:pt x="130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429;p22">
            <a:extLst>
              <a:ext uri="{FF2B5EF4-FFF2-40B4-BE49-F238E27FC236}">
                <a16:creationId xmlns:a16="http://schemas.microsoft.com/office/drawing/2014/main" id="{03A1C894-AC9F-47DB-BE69-3D99CAA5312D}"/>
              </a:ext>
            </a:extLst>
          </p:cNvPr>
          <p:cNvSpPr/>
          <p:nvPr/>
        </p:nvSpPr>
        <p:spPr>
          <a:xfrm>
            <a:off x="2910109" y="2423308"/>
            <a:ext cx="3030746" cy="669976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292E1"/>
          </a:solidFill>
          <a:ln>
            <a:solidFill>
              <a:srgbClr val="31ADE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SMTX </a:t>
            </a:r>
            <a:r>
              <a:rPr lang="nl-NL" sz="9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Process</a:t>
            </a:r>
            <a:r>
              <a:rPr lang="nl-NL"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Management Platform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5" name="Google Shape;431;p22">
            <a:extLst>
              <a:ext uri="{FF2B5EF4-FFF2-40B4-BE49-F238E27FC236}">
                <a16:creationId xmlns:a16="http://schemas.microsoft.com/office/drawing/2014/main" id="{DFE29E9B-9F22-40FA-8494-56D5156F5845}"/>
              </a:ext>
            </a:extLst>
          </p:cNvPr>
          <p:cNvSpPr/>
          <p:nvPr/>
        </p:nvSpPr>
        <p:spPr>
          <a:xfrm>
            <a:off x="2964992" y="3123276"/>
            <a:ext cx="1219693" cy="463829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Automation</a:t>
            </a:r>
            <a:endParaRPr sz="9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6" name="Google Shape;429;p22">
            <a:extLst>
              <a:ext uri="{FF2B5EF4-FFF2-40B4-BE49-F238E27FC236}">
                <a16:creationId xmlns:a16="http://schemas.microsoft.com/office/drawing/2014/main" id="{81AE4AC7-7159-4053-91BD-869BBAB9FD9F}"/>
              </a:ext>
            </a:extLst>
          </p:cNvPr>
          <p:cNvSpPr/>
          <p:nvPr/>
        </p:nvSpPr>
        <p:spPr>
          <a:xfrm>
            <a:off x="3120707" y="1737277"/>
            <a:ext cx="773360" cy="474901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21D2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Work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0" name="Google Shape;431;p22">
            <a:extLst>
              <a:ext uri="{FF2B5EF4-FFF2-40B4-BE49-F238E27FC236}">
                <a16:creationId xmlns:a16="http://schemas.microsoft.com/office/drawing/2014/main" id="{39EE46AE-A221-4D55-8337-6AAFFFFAEC48}"/>
              </a:ext>
            </a:extLst>
          </p:cNvPr>
          <p:cNvSpPr/>
          <p:nvPr/>
        </p:nvSpPr>
        <p:spPr>
          <a:xfrm>
            <a:off x="4839996" y="3123276"/>
            <a:ext cx="1026177" cy="463829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Manual Processing</a:t>
            </a:r>
            <a:endParaRPr sz="9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3" name="Google Shape;398;p18">
            <a:extLst>
              <a:ext uri="{FF2B5EF4-FFF2-40B4-BE49-F238E27FC236}">
                <a16:creationId xmlns:a16="http://schemas.microsoft.com/office/drawing/2014/main" id="{6AEE0E43-03A7-4594-B4C2-7F8292602CEF}"/>
              </a:ext>
            </a:extLst>
          </p:cNvPr>
          <p:cNvSpPr txBox="1">
            <a:spLocks/>
          </p:cNvSpPr>
          <p:nvPr/>
        </p:nvSpPr>
        <p:spPr>
          <a:xfrm>
            <a:off x="1439664" y="3093284"/>
            <a:ext cx="1525328" cy="1529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600"/>
              </a:spcBef>
            </a:pPr>
            <a:r>
              <a:rPr lang="en-US" sz="1100" b="1" dirty="0">
                <a:solidFill>
                  <a:schemeClr val="bg1"/>
                </a:solidFill>
              </a:rPr>
              <a:t>Integrations</a:t>
            </a:r>
          </a:p>
          <a:p>
            <a:pPr algn="r">
              <a:spcBef>
                <a:spcPts val="600"/>
              </a:spcBef>
            </a:pPr>
            <a:endParaRPr lang="en-US" sz="1100" b="1" dirty="0">
              <a:solidFill>
                <a:schemeClr val="bg1"/>
              </a:solidFill>
            </a:endParaRPr>
          </a:p>
          <a:p>
            <a:pPr marL="285750" indent="-285750" algn="r"/>
            <a:r>
              <a:rPr lang="en-US" sz="1050" dirty="0">
                <a:solidFill>
                  <a:schemeClr val="bg1"/>
                </a:solidFill>
              </a:rPr>
              <a:t>SOAP Services</a:t>
            </a:r>
          </a:p>
          <a:p>
            <a:pPr marL="285750" indent="-285750" algn="r"/>
            <a:r>
              <a:rPr lang="en-US" sz="1050" dirty="0">
                <a:solidFill>
                  <a:schemeClr val="bg1"/>
                </a:solidFill>
              </a:rPr>
              <a:t>REST Services</a:t>
            </a:r>
          </a:p>
          <a:p>
            <a:pPr marL="285750" indent="-285750" algn="r"/>
            <a:r>
              <a:rPr lang="en-US" sz="1050" dirty="0">
                <a:solidFill>
                  <a:schemeClr val="bg1"/>
                </a:solidFill>
              </a:rPr>
              <a:t>SQL Queries</a:t>
            </a:r>
          </a:p>
          <a:p>
            <a:pPr marL="285750" indent="-285750" algn="r"/>
            <a:r>
              <a:rPr lang="en-US" sz="1050" dirty="0" err="1">
                <a:solidFill>
                  <a:schemeClr val="bg1"/>
                </a:solidFill>
              </a:rPr>
              <a:t>Powershell</a:t>
            </a:r>
            <a:r>
              <a:rPr lang="en-US" sz="1050" dirty="0">
                <a:solidFill>
                  <a:schemeClr val="bg1"/>
                </a:solidFill>
              </a:rPr>
              <a:t> scripts</a:t>
            </a:r>
          </a:p>
          <a:p>
            <a:pPr marL="285750" indent="-285750" algn="r"/>
            <a:r>
              <a:rPr lang="en-US" sz="1050" dirty="0">
                <a:solidFill>
                  <a:schemeClr val="bg1"/>
                </a:solidFill>
              </a:rPr>
              <a:t>File distribution</a:t>
            </a:r>
          </a:p>
        </p:txBody>
      </p:sp>
      <p:sp>
        <p:nvSpPr>
          <p:cNvPr id="74" name="Google Shape;398;p18">
            <a:extLst>
              <a:ext uri="{FF2B5EF4-FFF2-40B4-BE49-F238E27FC236}">
                <a16:creationId xmlns:a16="http://schemas.microsoft.com/office/drawing/2014/main" id="{F70023B6-D2E1-4D3F-9509-660E422D0825}"/>
              </a:ext>
            </a:extLst>
          </p:cNvPr>
          <p:cNvSpPr txBox="1">
            <a:spLocks/>
          </p:cNvSpPr>
          <p:nvPr/>
        </p:nvSpPr>
        <p:spPr>
          <a:xfrm>
            <a:off x="5885972" y="3093284"/>
            <a:ext cx="1525328" cy="15294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100" b="1" dirty="0">
                <a:solidFill>
                  <a:schemeClr val="bg1"/>
                </a:solidFill>
              </a:rPr>
              <a:t>Ticketing</a:t>
            </a:r>
          </a:p>
          <a:p>
            <a:pPr>
              <a:spcBef>
                <a:spcPts val="600"/>
              </a:spcBef>
            </a:pPr>
            <a:endParaRPr lang="en-US" sz="1100" b="1" dirty="0">
              <a:solidFill>
                <a:schemeClr val="bg1"/>
              </a:solidFill>
            </a:endParaRPr>
          </a:p>
          <a:p>
            <a:pPr marL="285750" indent="-285750"/>
            <a:r>
              <a:rPr lang="en-US" sz="1050" dirty="0">
                <a:solidFill>
                  <a:schemeClr val="bg1"/>
                </a:solidFill>
              </a:rPr>
              <a:t>Team Assignment</a:t>
            </a:r>
          </a:p>
          <a:p>
            <a:pPr marL="285750" indent="-285750"/>
            <a:r>
              <a:rPr lang="en-US" sz="1050" dirty="0">
                <a:solidFill>
                  <a:schemeClr val="bg1"/>
                </a:solidFill>
              </a:rPr>
              <a:t>E-Mail integration</a:t>
            </a:r>
          </a:p>
          <a:p>
            <a:pPr marL="285750" indent="-285750"/>
            <a:r>
              <a:rPr lang="en-US" sz="1050" dirty="0">
                <a:solidFill>
                  <a:schemeClr val="bg1"/>
                </a:solidFill>
              </a:rPr>
              <a:t>Tasks</a:t>
            </a:r>
          </a:p>
          <a:p>
            <a:pPr marL="285750" indent="-285750"/>
            <a:r>
              <a:rPr lang="en-US" sz="1050" dirty="0">
                <a:solidFill>
                  <a:schemeClr val="bg1"/>
                </a:solidFill>
              </a:rPr>
              <a:t>External assignments</a:t>
            </a:r>
          </a:p>
          <a:p>
            <a:pPr marL="285750" indent="-285750"/>
            <a:r>
              <a:rPr lang="en-US" sz="1050" dirty="0">
                <a:solidFill>
                  <a:schemeClr val="bg1"/>
                </a:solidFill>
              </a:rPr>
              <a:t>Search</a:t>
            </a:r>
          </a:p>
          <a:p>
            <a:pPr marL="285750" indent="-285750"/>
            <a:r>
              <a:rPr lang="en-US" sz="1050" dirty="0">
                <a:solidFill>
                  <a:schemeClr val="bg1"/>
                </a:solidFill>
              </a:rPr>
              <a:t>Agent access</a:t>
            </a:r>
          </a:p>
        </p:txBody>
      </p:sp>
    </p:spTree>
    <p:extLst>
      <p:ext uri="{BB962C8B-B14F-4D97-AF65-F5344CB8AC3E}">
        <p14:creationId xmlns:p14="http://schemas.microsoft.com/office/powerpoint/2010/main" val="38589370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 animBg="1"/>
      <p:bldP spid="15" grpId="0" animBg="1"/>
      <p:bldP spid="64" grpId="0" animBg="1"/>
      <p:bldP spid="65" grpId="0" animBg="1"/>
      <p:bldP spid="66" grpId="0" animBg="1"/>
      <p:bldP spid="70" grpId="0" animBg="1"/>
      <p:bldP spid="73" grpId="0"/>
      <p:bldP spid="7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C609AE0-4377-49B3-A1E8-E2156EF1B0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81</a:t>
            </a:fld>
            <a:endParaRPr lang="nl-NL"/>
          </a:p>
        </p:txBody>
      </p:sp>
      <p:sp>
        <p:nvSpPr>
          <p:cNvPr id="3" name="Google Shape;429;p22">
            <a:extLst>
              <a:ext uri="{FF2B5EF4-FFF2-40B4-BE49-F238E27FC236}">
                <a16:creationId xmlns:a16="http://schemas.microsoft.com/office/drawing/2014/main" id="{7BEA1B81-3261-438D-9631-9BE128789B58}"/>
              </a:ext>
            </a:extLst>
          </p:cNvPr>
          <p:cNvSpPr/>
          <p:nvPr/>
        </p:nvSpPr>
        <p:spPr>
          <a:xfrm>
            <a:off x="3855797" y="2479564"/>
            <a:ext cx="1139370" cy="1009321"/>
          </a:xfrm>
          <a:prstGeom prst="hexagon">
            <a:avLst>
              <a:gd name="adj" fmla="val 29110"/>
              <a:gd name="vf" fmla="val 115470"/>
            </a:avLst>
          </a:prstGeom>
          <a:solidFill>
            <a:srgbClr val="3292E1"/>
          </a:solidFill>
          <a:ln>
            <a:solidFill>
              <a:srgbClr val="31ADE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b="1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Ticketing Module</a:t>
            </a:r>
            <a:endParaRPr sz="900" b="1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4" name="Google Shape;430;p22">
            <a:extLst>
              <a:ext uri="{FF2B5EF4-FFF2-40B4-BE49-F238E27FC236}">
                <a16:creationId xmlns:a16="http://schemas.microsoft.com/office/drawing/2014/main" id="{9F9DCC21-F39E-4C90-AE78-F17F169D75AF}"/>
              </a:ext>
            </a:extLst>
          </p:cNvPr>
          <p:cNvSpPr txBox="1">
            <a:spLocks/>
          </p:cNvSpPr>
          <p:nvPr/>
        </p:nvSpPr>
        <p:spPr>
          <a:xfrm>
            <a:off x="1732700" y="367629"/>
            <a:ext cx="49443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nl-NL"/>
              <a:t>Ticketing</a:t>
            </a:r>
            <a:endParaRPr lang="nl-NL" dirty="0"/>
          </a:p>
        </p:txBody>
      </p:sp>
      <p:sp>
        <p:nvSpPr>
          <p:cNvPr id="5" name="Google Shape;431;p22">
            <a:extLst>
              <a:ext uri="{FF2B5EF4-FFF2-40B4-BE49-F238E27FC236}">
                <a16:creationId xmlns:a16="http://schemas.microsoft.com/office/drawing/2014/main" id="{338B5B40-3F92-48C1-BC59-36D9987CB8AD}"/>
              </a:ext>
            </a:extLst>
          </p:cNvPr>
          <p:cNvSpPr/>
          <p:nvPr/>
        </p:nvSpPr>
        <p:spPr>
          <a:xfrm>
            <a:off x="3855797" y="3863372"/>
            <a:ext cx="1139370" cy="879147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Messages</a:t>
            </a:r>
            <a:endParaRPr sz="9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6" name="Google Shape;431;p22">
            <a:extLst>
              <a:ext uri="{FF2B5EF4-FFF2-40B4-BE49-F238E27FC236}">
                <a16:creationId xmlns:a16="http://schemas.microsoft.com/office/drawing/2014/main" id="{46A26148-9416-4241-8EA0-3042EBC0AD37}"/>
              </a:ext>
            </a:extLst>
          </p:cNvPr>
          <p:cNvSpPr/>
          <p:nvPr/>
        </p:nvSpPr>
        <p:spPr>
          <a:xfrm>
            <a:off x="2716427" y="1841345"/>
            <a:ext cx="1139370" cy="879147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Mature</a:t>
            </a:r>
            <a:r>
              <a:rPr lang="nl-NL" sz="9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solution</a:t>
            </a:r>
            <a:endParaRPr sz="9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" name="Google Shape;431;p22">
            <a:extLst>
              <a:ext uri="{FF2B5EF4-FFF2-40B4-BE49-F238E27FC236}">
                <a16:creationId xmlns:a16="http://schemas.microsoft.com/office/drawing/2014/main" id="{00DCB8AC-33E6-4A84-9671-1F68DEF5AC88}"/>
              </a:ext>
            </a:extLst>
          </p:cNvPr>
          <p:cNvSpPr/>
          <p:nvPr/>
        </p:nvSpPr>
        <p:spPr>
          <a:xfrm>
            <a:off x="3850793" y="1306673"/>
            <a:ext cx="1139370" cy="879147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Tasks</a:t>
            </a:r>
            <a:endParaRPr sz="9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8" name="Google Shape;431;p22">
            <a:extLst>
              <a:ext uri="{FF2B5EF4-FFF2-40B4-BE49-F238E27FC236}">
                <a16:creationId xmlns:a16="http://schemas.microsoft.com/office/drawing/2014/main" id="{3ACABC19-FCDE-43F5-8C20-C6609BD51EA5}"/>
              </a:ext>
            </a:extLst>
          </p:cNvPr>
          <p:cNvSpPr/>
          <p:nvPr/>
        </p:nvSpPr>
        <p:spPr>
          <a:xfrm>
            <a:off x="4990163" y="1841344"/>
            <a:ext cx="1139370" cy="879147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Workflow </a:t>
            </a:r>
            <a:r>
              <a:rPr lang="nl-NL" sz="90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integration</a:t>
            </a:r>
            <a:endParaRPr sz="9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9" name="Google Shape;431;p22">
            <a:extLst>
              <a:ext uri="{FF2B5EF4-FFF2-40B4-BE49-F238E27FC236}">
                <a16:creationId xmlns:a16="http://schemas.microsoft.com/office/drawing/2014/main" id="{0473AC5E-67C1-4531-A33B-52248749CC66}"/>
              </a:ext>
            </a:extLst>
          </p:cNvPr>
          <p:cNvSpPr/>
          <p:nvPr/>
        </p:nvSpPr>
        <p:spPr>
          <a:xfrm>
            <a:off x="4990163" y="3175027"/>
            <a:ext cx="1139370" cy="879147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Views</a:t>
            </a:r>
            <a:endParaRPr sz="9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0" name="Google Shape;431;p22">
            <a:extLst>
              <a:ext uri="{FF2B5EF4-FFF2-40B4-BE49-F238E27FC236}">
                <a16:creationId xmlns:a16="http://schemas.microsoft.com/office/drawing/2014/main" id="{207031F0-45BA-47A4-8043-80E7BD8899E0}"/>
              </a:ext>
            </a:extLst>
          </p:cNvPr>
          <p:cNvSpPr/>
          <p:nvPr/>
        </p:nvSpPr>
        <p:spPr>
          <a:xfrm>
            <a:off x="2716427" y="3175027"/>
            <a:ext cx="1139370" cy="879147"/>
          </a:xfrm>
          <a:prstGeom prst="hexagon">
            <a:avLst>
              <a:gd name="adj" fmla="val 29110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00" dirty="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Access </a:t>
            </a:r>
            <a:r>
              <a:rPr lang="nl-NL" sz="900" dirty="0" err="1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Rights</a:t>
            </a:r>
            <a:endParaRPr sz="900" dirty="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79048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E9A37-C13F-4543-B84B-22E521D68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00" y="1088486"/>
            <a:ext cx="4944300" cy="645300"/>
          </a:xfrm>
        </p:spPr>
        <p:txBody>
          <a:bodyPr/>
          <a:lstStyle/>
          <a:p>
            <a:r>
              <a:rPr lang="en-US" dirty="0"/>
              <a:t>Productivity Apps</a:t>
            </a:r>
            <a:endParaRPr lang="x-non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F0DA34-6629-4A58-B2E4-DE015BB0A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345" y="2277996"/>
            <a:ext cx="2715064" cy="1642379"/>
          </a:xfrm>
        </p:spPr>
        <p:txBody>
          <a:bodyPr/>
          <a:lstStyle/>
          <a:p>
            <a:pPr marL="139700" indent="0">
              <a:buNone/>
            </a:pPr>
            <a:r>
              <a:rPr lang="en-US" sz="1800" b="1" dirty="0"/>
              <a:t>IT</a:t>
            </a:r>
          </a:p>
          <a:p>
            <a:r>
              <a:rPr lang="en-US" dirty="0"/>
              <a:t>Loaner equipment</a:t>
            </a:r>
          </a:p>
          <a:p>
            <a:r>
              <a:rPr lang="en-US" dirty="0"/>
              <a:t>Time and attendance</a:t>
            </a:r>
          </a:p>
          <a:p>
            <a:r>
              <a:rPr lang="en-US" dirty="0"/>
              <a:t>Travel Requests</a:t>
            </a:r>
          </a:p>
          <a:p>
            <a:r>
              <a:rPr lang="en-US" dirty="0"/>
              <a:t>Internal audits</a:t>
            </a:r>
          </a:p>
          <a:p>
            <a:r>
              <a:rPr lang="en-US" dirty="0"/>
              <a:t>Patent tracking</a:t>
            </a:r>
          </a:p>
          <a:p>
            <a:r>
              <a:rPr lang="en-US" dirty="0"/>
              <a:t>Skill Management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728469-4328-430D-A0E0-0643169F6E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82</a:t>
            </a:fld>
            <a:endParaRPr lang="nl-NL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2AB9F74E-E376-4E49-AB42-236F6122E6E8}"/>
              </a:ext>
            </a:extLst>
          </p:cNvPr>
          <p:cNvSpPr txBox="1">
            <a:spLocks/>
          </p:cNvSpPr>
          <p:nvPr/>
        </p:nvSpPr>
        <p:spPr>
          <a:xfrm>
            <a:off x="3479672" y="2277996"/>
            <a:ext cx="2715064" cy="164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139700" indent="0">
              <a:buFont typeface="Muli"/>
              <a:buNone/>
            </a:pPr>
            <a:r>
              <a:rPr lang="en-US" sz="1800" b="1" dirty="0"/>
              <a:t>Customer</a:t>
            </a:r>
          </a:p>
          <a:p>
            <a:r>
              <a:rPr lang="en-US" dirty="0"/>
              <a:t>Discount approvals</a:t>
            </a:r>
          </a:p>
          <a:p>
            <a:r>
              <a:rPr lang="en-US" dirty="0"/>
              <a:t>Call center scores</a:t>
            </a:r>
          </a:p>
          <a:p>
            <a:r>
              <a:rPr lang="en-US" dirty="0"/>
              <a:t>Customer feedback</a:t>
            </a:r>
          </a:p>
          <a:p>
            <a:r>
              <a:rPr lang="en-US" dirty="0"/>
              <a:t>Warranty claims</a:t>
            </a:r>
          </a:p>
          <a:p>
            <a:r>
              <a:rPr lang="en-US" dirty="0"/>
              <a:t>Contract Management</a:t>
            </a:r>
          </a:p>
          <a:p>
            <a:r>
              <a:rPr lang="en-US" dirty="0"/>
              <a:t>Lease creation</a:t>
            </a:r>
          </a:p>
          <a:p>
            <a:endParaRPr lang="x-non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983F003-34C5-4F14-84E3-954C144BD2AA}"/>
              </a:ext>
            </a:extLst>
          </p:cNvPr>
          <p:cNvSpPr txBox="1">
            <a:spLocks/>
          </p:cNvSpPr>
          <p:nvPr/>
        </p:nvSpPr>
        <p:spPr>
          <a:xfrm>
            <a:off x="5955018" y="2277996"/>
            <a:ext cx="2715064" cy="164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139700" indent="0">
              <a:buFont typeface="Muli"/>
              <a:buNone/>
            </a:pPr>
            <a:r>
              <a:rPr lang="en-US" sz="1800" b="1" dirty="0"/>
              <a:t>Employee</a:t>
            </a:r>
          </a:p>
          <a:p>
            <a:r>
              <a:rPr lang="en-US" dirty="0"/>
              <a:t>Visitor registration</a:t>
            </a:r>
          </a:p>
          <a:p>
            <a:r>
              <a:rPr lang="en-US" dirty="0"/>
              <a:t>Vacation requests</a:t>
            </a:r>
          </a:p>
          <a:p>
            <a:r>
              <a:rPr lang="en-US" dirty="0"/>
              <a:t>Employee feedback</a:t>
            </a:r>
          </a:p>
          <a:p>
            <a:r>
              <a:rPr lang="en-US" dirty="0"/>
              <a:t>Mobility</a:t>
            </a:r>
          </a:p>
          <a:p>
            <a:r>
              <a:rPr lang="en-US" dirty="0"/>
              <a:t>Rewards</a:t>
            </a:r>
          </a:p>
          <a:p>
            <a:r>
              <a:rPr lang="en-US" dirty="0"/>
              <a:t>Recruiting process</a:t>
            </a:r>
          </a:p>
          <a:p>
            <a:endParaRPr lang="en-US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087928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E9A37-C13F-4543-B84B-22E521D68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00" y="1088486"/>
            <a:ext cx="4944300" cy="645300"/>
          </a:xfrm>
        </p:spPr>
        <p:txBody>
          <a:bodyPr/>
          <a:lstStyle/>
          <a:p>
            <a:r>
              <a:rPr lang="en-US" dirty="0"/>
              <a:t>Why ticketing?</a:t>
            </a:r>
            <a:endParaRPr lang="x-non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728469-4328-430D-A0E0-0643169F6E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83</a:t>
            </a:fld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782EEF02-88AD-48B8-A792-AA03988539C1}"/>
              </a:ext>
            </a:extLst>
          </p:cNvPr>
          <p:cNvSpPr/>
          <p:nvPr/>
        </p:nvSpPr>
        <p:spPr>
          <a:xfrm>
            <a:off x="1200726" y="2429164"/>
            <a:ext cx="645300" cy="64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1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DE131D02-1C12-493F-8392-C8BAEB4AAFD9}"/>
              </a:ext>
            </a:extLst>
          </p:cNvPr>
          <p:cNvSpPr/>
          <p:nvPr/>
        </p:nvSpPr>
        <p:spPr>
          <a:xfrm>
            <a:off x="3408217" y="2429164"/>
            <a:ext cx="645300" cy="64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2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195D5A45-89C6-45A6-BCA5-06F7900720AA}"/>
              </a:ext>
            </a:extLst>
          </p:cNvPr>
          <p:cNvSpPr/>
          <p:nvPr/>
        </p:nvSpPr>
        <p:spPr>
          <a:xfrm>
            <a:off x="5615708" y="2429164"/>
            <a:ext cx="645300" cy="64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/>
              <a:t>3</a:t>
            </a:r>
          </a:p>
        </p:txBody>
      </p:sp>
      <p:sp>
        <p:nvSpPr>
          <p:cNvPr id="12" name="Google Shape;381;p17">
            <a:extLst>
              <a:ext uri="{FF2B5EF4-FFF2-40B4-BE49-F238E27FC236}">
                <a16:creationId xmlns:a16="http://schemas.microsoft.com/office/drawing/2014/main" id="{3B876491-F416-4997-86C7-F303057CAF20}"/>
              </a:ext>
            </a:extLst>
          </p:cNvPr>
          <p:cNvSpPr txBox="1">
            <a:spLocks/>
          </p:cNvSpPr>
          <p:nvPr/>
        </p:nvSpPr>
        <p:spPr>
          <a:xfrm>
            <a:off x="1063488" y="3074464"/>
            <a:ext cx="2091459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en-US" sz="2400" dirty="0"/>
              <a:t>Workflow &amp; integrations</a:t>
            </a:r>
          </a:p>
        </p:txBody>
      </p:sp>
      <p:sp>
        <p:nvSpPr>
          <p:cNvPr id="13" name="Google Shape;381;p17">
            <a:extLst>
              <a:ext uri="{FF2B5EF4-FFF2-40B4-BE49-F238E27FC236}">
                <a16:creationId xmlns:a16="http://schemas.microsoft.com/office/drawing/2014/main" id="{CD6E8E0D-9817-437B-9543-4A4388A22F98}"/>
              </a:ext>
            </a:extLst>
          </p:cNvPr>
          <p:cNvSpPr txBox="1">
            <a:spLocks/>
          </p:cNvSpPr>
          <p:nvPr/>
        </p:nvSpPr>
        <p:spPr>
          <a:xfrm>
            <a:off x="3366610" y="3074464"/>
            <a:ext cx="1944299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en-US" sz="2400" dirty="0"/>
              <a:t>Low code</a:t>
            </a:r>
          </a:p>
        </p:txBody>
      </p:sp>
      <p:sp>
        <p:nvSpPr>
          <p:cNvPr id="14" name="Google Shape;381;p17">
            <a:extLst>
              <a:ext uri="{FF2B5EF4-FFF2-40B4-BE49-F238E27FC236}">
                <a16:creationId xmlns:a16="http://schemas.microsoft.com/office/drawing/2014/main" id="{E0147338-235C-49C3-9FBE-889FE9F68777}"/>
              </a:ext>
            </a:extLst>
          </p:cNvPr>
          <p:cNvSpPr txBox="1">
            <a:spLocks/>
          </p:cNvSpPr>
          <p:nvPr/>
        </p:nvSpPr>
        <p:spPr>
          <a:xfrm>
            <a:off x="5574098" y="3074464"/>
            <a:ext cx="2369176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 sz="1400" b="0" i="0" u="none" strike="noStrike" cap="none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en-US" sz="2400" dirty="0"/>
              <a:t>Insights</a:t>
            </a:r>
          </a:p>
        </p:txBody>
      </p:sp>
    </p:spTree>
    <p:extLst>
      <p:ext uri="{BB962C8B-B14F-4D97-AF65-F5344CB8AC3E}">
        <p14:creationId xmlns:p14="http://schemas.microsoft.com/office/powerpoint/2010/main" val="17425389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22AAB1-7671-49EF-A1B6-CD4C0DA544A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0" y="4785600"/>
            <a:ext cx="548700" cy="3579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84</a:t>
            </a:fld>
            <a:endParaRPr lang="nl-NL"/>
          </a:p>
        </p:txBody>
      </p:sp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7048251F-30D0-4E7E-824B-FE8D5142A6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4288677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53496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E9A37-C13F-4543-B84B-22E521D68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700" y="1088486"/>
            <a:ext cx="4944300" cy="645300"/>
          </a:xfrm>
        </p:spPr>
        <p:txBody>
          <a:bodyPr/>
          <a:lstStyle/>
          <a:p>
            <a:r>
              <a:rPr lang="en-US" dirty="0"/>
              <a:t>Ticketing demo</a:t>
            </a:r>
            <a:endParaRPr lang="x-non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CF0DA34-6629-4A58-B2E4-DE015BB0A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3999" y="1767336"/>
            <a:ext cx="4572208" cy="2663700"/>
          </a:xfrm>
        </p:spPr>
        <p:txBody>
          <a:bodyPr/>
          <a:lstStyle/>
          <a:p>
            <a:r>
              <a:rPr lang="en-US" dirty="0"/>
              <a:t>Ticket creation</a:t>
            </a:r>
          </a:p>
          <a:p>
            <a:r>
              <a:rPr lang="en-US" dirty="0"/>
              <a:t>Messaging</a:t>
            </a:r>
          </a:p>
          <a:p>
            <a:r>
              <a:rPr lang="en-US" dirty="0"/>
              <a:t>Views</a:t>
            </a:r>
          </a:p>
          <a:p>
            <a:r>
              <a:rPr lang="en-US" dirty="0"/>
              <a:t>Tasks</a:t>
            </a:r>
          </a:p>
          <a:p>
            <a:endParaRPr lang="en-US" dirty="0"/>
          </a:p>
          <a:p>
            <a:endParaRPr lang="x-non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728469-4328-430D-A0E0-0643169F6E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85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9872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EF833-4CC1-414A-B2C3-F6036A0911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SSP </a:t>
            </a:r>
            <a:r>
              <a:rPr lang="nl-NL" dirty="0" err="1"/>
              <a:t>Cafe</a:t>
            </a:r>
            <a:endParaRPr lang="x-non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0F6551F-029A-4A80-8284-9C62B2EC2C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Lets </a:t>
            </a:r>
            <a:r>
              <a:rPr lang="nl-NL" dirty="0" err="1"/>
              <a:t>define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together</a:t>
            </a:r>
            <a:endParaRPr lang="x-none" dirty="0"/>
          </a:p>
        </p:txBody>
      </p:sp>
      <p:sp>
        <p:nvSpPr>
          <p:cNvPr id="4" name="Google Shape;361;p14">
            <a:extLst>
              <a:ext uri="{FF2B5EF4-FFF2-40B4-BE49-F238E27FC236}">
                <a16:creationId xmlns:a16="http://schemas.microsoft.com/office/drawing/2014/main" id="{D8F49CEA-563C-460A-A6AF-B021610C12AE}"/>
              </a:ext>
            </a:extLst>
          </p:cNvPr>
          <p:cNvSpPr txBox="1"/>
          <p:nvPr/>
        </p:nvSpPr>
        <p:spPr>
          <a:xfrm>
            <a:off x="409575" y="1676400"/>
            <a:ext cx="2067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FFFF"/>
                </a:solidFill>
                <a:latin typeface="Nixie One"/>
                <a:sym typeface="Nixie One"/>
              </a:rPr>
              <a:t>8</a:t>
            </a:r>
            <a:endParaRPr b="1" dirty="0">
              <a:solidFill>
                <a:srgbClr val="FFFFFF"/>
              </a:solidFill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4AFE589-F0FD-4495-B207-40B223260943}"/>
              </a:ext>
            </a:extLst>
          </p:cNvPr>
          <p:cNvCxnSpPr/>
          <p:nvPr/>
        </p:nvCxnSpPr>
        <p:spPr>
          <a:xfrm flipV="1">
            <a:off x="4761914" y="2328203"/>
            <a:ext cx="70338" cy="91440"/>
          </a:xfrm>
          <a:prstGeom prst="line">
            <a:avLst/>
          </a:prstGeom>
          <a:ln>
            <a:solidFill>
              <a:srgbClr val="19B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6227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4000" y="2414450"/>
            <a:ext cx="4870000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nl-NL" dirty="0"/>
              <a:t>Feedback</a:t>
            </a:r>
          </a:p>
          <a:p>
            <a:pPr marL="285750" indent="-285750"/>
            <a:r>
              <a:rPr lang="nl-NL" dirty="0" err="1"/>
              <a:t>Dig</a:t>
            </a:r>
            <a:r>
              <a:rPr lang="nl-NL" dirty="0"/>
              <a:t> </a:t>
            </a:r>
            <a:r>
              <a:rPr lang="nl-NL" dirty="0" err="1"/>
              <a:t>deeper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specific</a:t>
            </a:r>
            <a:r>
              <a:rPr lang="nl-NL" dirty="0"/>
              <a:t> topics</a:t>
            </a:r>
          </a:p>
          <a:p>
            <a:pPr marL="285750" indent="-285750"/>
            <a:r>
              <a:rPr lang="nl-NL" dirty="0"/>
              <a:t>Share </a:t>
            </a:r>
            <a:r>
              <a:rPr lang="nl-NL" dirty="0" err="1"/>
              <a:t>experiences</a:t>
            </a:r>
            <a:endParaRPr lang="nl-NL" dirty="0"/>
          </a:p>
          <a:p>
            <a:pPr marL="285750" indent="-285750"/>
            <a:r>
              <a:rPr lang="nl-NL" dirty="0"/>
              <a:t>SSP 2020 </a:t>
            </a:r>
            <a:r>
              <a:rPr lang="nl-NL" dirty="0" err="1"/>
              <a:t>Continued</a:t>
            </a:r>
            <a:endParaRPr lang="nl-NL" dirty="0"/>
          </a:p>
          <a:p>
            <a:pPr marL="285750" indent="-285750"/>
            <a:endParaRPr dirty="0"/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735600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do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061503"/>
      </p:ext>
    </p:extLst>
  </p:cSld>
  <p:clrMapOvr>
    <a:masterClrMapping/>
  </p:clrMapOvr>
  <p:transition>
    <p:fade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4655373-DEF2-46F6-B93C-7CD6CB2DF1D1}"/>
              </a:ext>
            </a:extLst>
          </p:cNvPr>
          <p:cNvSpPr/>
          <p:nvPr/>
        </p:nvSpPr>
        <p:spPr>
          <a:xfrm>
            <a:off x="7249886" y="163286"/>
            <a:ext cx="1611085" cy="471714"/>
          </a:xfrm>
          <a:prstGeom prst="rect">
            <a:avLst/>
          </a:prstGeom>
          <a:solidFill>
            <a:srgbClr val="0E2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98541"/>
            <a:ext cx="3832015" cy="218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881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"/>
          <p:cNvSpPr/>
          <p:nvPr/>
        </p:nvSpPr>
        <p:spPr>
          <a:xfrm rot="-5400000">
            <a:off x="867325" y="468800"/>
            <a:ext cx="2691900" cy="3108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0" name="Google Shape;380;p17"/>
          <p:cNvSpPr txBox="1">
            <a:spLocks noGrp="1"/>
          </p:cNvSpPr>
          <p:nvPr>
            <p:ph type="ctrTitle" idx="4294967295"/>
          </p:nvPr>
        </p:nvSpPr>
        <p:spPr>
          <a:xfrm>
            <a:off x="3829050" y="1474800"/>
            <a:ext cx="49911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Cloud GDPR</a:t>
            </a:r>
            <a:endParaRPr sz="6000" dirty="0"/>
          </a:p>
        </p:txBody>
      </p:sp>
      <p:sp>
        <p:nvSpPr>
          <p:cNvPr id="381" name="Google Shape;381;p17"/>
          <p:cNvSpPr txBox="1">
            <a:spLocks noGrp="1"/>
          </p:cNvSpPr>
          <p:nvPr>
            <p:ph type="subTitle" idx="4294967295"/>
          </p:nvPr>
        </p:nvSpPr>
        <p:spPr>
          <a:xfrm>
            <a:off x="3829050" y="2464805"/>
            <a:ext cx="43338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" sz="2400" dirty="0"/>
              <a:t>One stop shop to maintain dataflows, leaks, DPIA’s, …</a:t>
            </a:r>
          </a:p>
          <a:p>
            <a:pPr marL="342900" indent="-342900"/>
            <a:r>
              <a:rPr lang="en" sz="2400" dirty="0"/>
              <a:t>Using state-of-the-art technologies</a:t>
            </a:r>
          </a:p>
          <a:p>
            <a:pPr marL="342900" indent="-342900"/>
            <a:r>
              <a:rPr lang="en" sz="2400" dirty="0"/>
              <a:t>Subscription-based</a:t>
            </a:r>
            <a:endParaRPr sz="2400" dirty="0"/>
          </a:p>
        </p:txBody>
      </p:sp>
      <p:grpSp>
        <p:nvGrpSpPr>
          <p:cNvPr id="382" name="Google Shape;382;p17"/>
          <p:cNvGrpSpPr/>
          <p:nvPr/>
        </p:nvGrpSpPr>
        <p:grpSpPr>
          <a:xfrm>
            <a:off x="1885571" y="952450"/>
            <a:ext cx="1032405" cy="1032468"/>
            <a:chOff x="6654650" y="3665275"/>
            <a:chExt cx="409100" cy="409125"/>
          </a:xfrm>
        </p:grpSpPr>
        <p:sp>
          <p:nvSpPr>
            <p:cNvPr id="383" name="Google Shape;383;p17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17"/>
          <p:cNvGrpSpPr/>
          <p:nvPr/>
        </p:nvGrpSpPr>
        <p:grpSpPr>
          <a:xfrm rot="-731900">
            <a:off x="1604965" y="2201851"/>
            <a:ext cx="688564" cy="688681"/>
            <a:chOff x="570875" y="4322250"/>
            <a:chExt cx="443300" cy="443325"/>
          </a:xfrm>
        </p:grpSpPr>
        <p:sp>
          <p:nvSpPr>
            <p:cNvPr id="386" name="Google Shape;386;p17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0E2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0E2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7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0E2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0E2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17"/>
          <p:cNvSpPr/>
          <p:nvPr/>
        </p:nvSpPr>
        <p:spPr>
          <a:xfrm>
            <a:off x="2657037" y="2114501"/>
            <a:ext cx="260931" cy="24914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7"/>
          <p:cNvSpPr/>
          <p:nvPr/>
        </p:nvSpPr>
        <p:spPr>
          <a:xfrm rot="2327381">
            <a:off x="1220786" y="1598881"/>
            <a:ext cx="443468" cy="4233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7"/>
          <p:cNvSpPr/>
          <p:nvPr/>
        </p:nvSpPr>
        <p:spPr>
          <a:xfrm rot="2327012">
            <a:off x="2870273" y="1771645"/>
            <a:ext cx="183443" cy="17513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7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22243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 txBox="1">
            <a:spLocks noGrp="1"/>
          </p:cNvSpPr>
          <p:nvPr>
            <p:ph type="body" idx="1"/>
          </p:nvPr>
        </p:nvSpPr>
        <p:spPr>
          <a:xfrm>
            <a:off x="1733999" y="1830641"/>
            <a:ext cx="5349083" cy="26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nl-NL" dirty="0"/>
              <a:t>13.00 – 13.30 : Release Manager (Raymond Crijnen)</a:t>
            </a:r>
          </a:p>
          <a:p>
            <a:pPr marL="285750" indent="-285750"/>
            <a:r>
              <a:rPr lang="nl-NL" dirty="0"/>
              <a:t>13.30 – 14.00 : BG </a:t>
            </a:r>
            <a:r>
              <a:rPr lang="nl-NL" dirty="0" err="1"/>
              <a:t>Phoenic</a:t>
            </a:r>
            <a:r>
              <a:rPr lang="nl-NL" dirty="0"/>
              <a:t> (</a:t>
            </a:r>
            <a:r>
              <a:rPr lang="nl-NL" dirty="0" err="1"/>
              <a:t>Joerg</a:t>
            </a:r>
            <a:r>
              <a:rPr lang="nl-NL" dirty="0"/>
              <a:t> </a:t>
            </a:r>
            <a:r>
              <a:rPr lang="nl-NL" dirty="0" err="1"/>
              <a:t>Buscher</a:t>
            </a:r>
            <a:r>
              <a:rPr lang="nl-NL" dirty="0"/>
              <a:t>)</a:t>
            </a:r>
          </a:p>
          <a:p>
            <a:pPr marL="285750" indent="-285750"/>
            <a:r>
              <a:rPr lang="nl-NL" dirty="0"/>
              <a:t>14.00 – 14.30 : </a:t>
            </a:r>
            <a:r>
              <a:rPr lang="nl-NL" dirty="0" err="1"/>
              <a:t>Generic</a:t>
            </a:r>
            <a:r>
              <a:rPr lang="nl-NL" dirty="0"/>
              <a:t> </a:t>
            </a:r>
            <a:r>
              <a:rPr lang="nl-NL" dirty="0" err="1"/>
              <a:t>Process</a:t>
            </a:r>
            <a:r>
              <a:rPr lang="nl-NL" dirty="0"/>
              <a:t> (Raymond Crijnen)</a:t>
            </a:r>
          </a:p>
          <a:p>
            <a:pPr marL="285750" indent="-285750"/>
            <a:r>
              <a:rPr lang="nl-NL" dirty="0"/>
              <a:t>14.30 – 14.45 : Coffee Break</a:t>
            </a:r>
          </a:p>
          <a:p>
            <a:pPr marL="285750" indent="-285750"/>
            <a:r>
              <a:rPr lang="nl-NL" dirty="0"/>
              <a:t>14.45 – 17.00 : SSP 2020</a:t>
            </a:r>
          </a:p>
          <a:p>
            <a:pPr marL="285750" indent="-285750"/>
            <a:r>
              <a:rPr lang="nl-NL" dirty="0"/>
              <a:t>18.00 : </a:t>
            </a:r>
            <a:r>
              <a:rPr lang="nl-NL" dirty="0" err="1"/>
              <a:t>Apéritif</a:t>
            </a:r>
            <a:endParaRPr lang="nl-NL" dirty="0"/>
          </a:p>
          <a:p>
            <a:pPr marL="285750" indent="-285750"/>
            <a:r>
              <a:rPr lang="nl-NL" dirty="0"/>
              <a:t>19.30 : </a:t>
            </a:r>
            <a:r>
              <a:rPr lang="nl-NL" dirty="0" err="1"/>
              <a:t>Dinner</a:t>
            </a:r>
            <a:r>
              <a:rPr lang="nl-NL" dirty="0"/>
              <a:t> @ Pakhuis</a:t>
            </a:r>
          </a:p>
        </p:txBody>
      </p:sp>
      <p:sp>
        <p:nvSpPr>
          <p:cNvPr id="399" name="Google Shape;399;p18"/>
          <p:cNvSpPr txBox="1">
            <a:spLocks noGrp="1"/>
          </p:cNvSpPr>
          <p:nvPr>
            <p:ph type="title"/>
          </p:nvPr>
        </p:nvSpPr>
        <p:spPr>
          <a:xfrm>
            <a:off x="1732700" y="1151791"/>
            <a:ext cx="49443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 err="1"/>
              <a:t>Tuesday</a:t>
            </a:r>
            <a:endParaRPr dirty="0"/>
          </a:p>
        </p:txBody>
      </p:sp>
      <p:sp>
        <p:nvSpPr>
          <p:cNvPr id="401" name="Google Shape;401;p18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570492"/>
      </p:ext>
    </p:extLst>
  </p:cSld>
  <p:clrMapOvr>
    <a:masterClrMapping/>
  </p:clrMapOvr>
  <p:transition>
    <p:fade thruBlk="1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"/>
          <p:cNvSpPr txBox="1">
            <a:spLocks noGrp="1"/>
          </p:cNvSpPr>
          <p:nvPr>
            <p:ph type="sldNum" idx="12"/>
          </p:nvPr>
        </p:nvSpPr>
        <p:spPr>
          <a:xfrm>
            <a:off x="13557" y="4785525"/>
            <a:ext cx="548700" cy="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90</a:t>
            </a:fld>
            <a:endParaRPr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238" y="1396215"/>
            <a:ext cx="5999644" cy="273367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1"/>
          <p:cNvSpPr txBox="1">
            <a:spLocks noGrp="1"/>
          </p:cNvSpPr>
          <p:nvPr>
            <p:ph type="ctrTitle"/>
          </p:nvPr>
        </p:nvSpPr>
        <p:spPr>
          <a:xfrm>
            <a:off x="1400175" y="1991825"/>
            <a:ext cx="6343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b="1" dirty="0" err="1">
                <a:latin typeface="Montserrat" panose="02000505000000020004" pitchFamily="2" charset="0"/>
              </a:rPr>
              <a:t>Thank</a:t>
            </a:r>
            <a:r>
              <a:rPr lang="nl-NL" b="1" dirty="0">
                <a:latin typeface="Montserrat" panose="02000505000000020004" pitchFamily="2" charset="0"/>
              </a:rPr>
              <a:t> </a:t>
            </a:r>
            <a:r>
              <a:rPr lang="nl-NL" b="1" dirty="0" err="1">
                <a:latin typeface="Montserrat" panose="02000505000000020004" pitchFamily="2" charset="0"/>
              </a:rPr>
              <a:t>you</a:t>
            </a:r>
            <a:r>
              <a:rPr lang="nl-NL" b="1" dirty="0">
                <a:latin typeface="Montserrat" panose="02000505000000020004" pitchFamily="2" charset="0"/>
              </a:rPr>
              <a:t> </a:t>
            </a:r>
            <a:r>
              <a:rPr lang="nl-NL" b="1" dirty="0" err="1">
                <a:latin typeface="Montserrat" panose="02000505000000020004" pitchFamily="2" charset="0"/>
              </a:rPr>
              <a:t>for</a:t>
            </a:r>
            <a:r>
              <a:rPr lang="nl-NL" b="1" dirty="0">
                <a:latin typeface="Montserrat" panose="02000505000000020004" pitchFamily="2" charset="0"/>
              </a:rPr>
              <a:t> </a:t>
            </a:r>
            <a:r>
              <a:rPr lang="nl-NL" b="1" dirty="0" err="1">
                <a:latin typeface="Montserrat" panose="02000505000000020004" pitchFamily="2" charset="0"/>
              </a:rPr>
              <a:t>joining</a:t>
            </a:r>
            <a:r>
              <a:rPr lang="nl-NL" b="1" dirty="0">
                <a:latin typeface="Montserrat" panose="02000505000000020004" pitchFamily="2" charset="0"/>
              </a:rPr>
              <a:t> </a:t>
            </a:r>
            <a:r>
              <a:rPr lang="nl-NL" b="1" dirty="0" err="1">
                <a:latin typeface="Montserrat" panose="02000505000000020004" pitchFamily="2" charset="0"/>
              </a:rPr>
              <a:t>us</a:t>
            </a:r>
            <a:endParaRPr b="1" dirty="0">
              <a:latin typeface="Montserrat" panose="02000505000000020004" pitchFamily="2" charset="0"/>
            </a:endParaRPr>
          </a:p>
        </p:txBody>
      </p:sp>
      <p:sp>
        <p:nvSpPr>
          <p:cNvPr id="3" name="Google Shape;337;p11">
            <a:extLst>
              <a:ext uri="{FF2B5EF4-FFF2-40B4-BE49-F238E27FC236}">
                <a16:creationId xmlns:a16="http://schemas.microsoft.com/office/drawing/2014/main" id="{B8AA215B-C7BC-4B23-96A6-85CDC948EE85}"/>
              </a:ext>
            </a:extLst>
          </p:cNvPr>
          <p:cNvSpPr txBox="1">
            <a:spLocks/>
          </p:cNvSpPr>
          <p:nvPr/>
        </p:nvSpPr>
        <p:spPr>
          <a:xfrm>
            <a:off x="356465" y="3977644"/>
            <a:ext cx="2802371" cy="60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Montserrat" panose="02000505000000020004" pitchFamily="2" charset="0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1600" b="1" dirty="0">
                <a:solidFill>
                  <a:schemeClr val="bg1"/>
                </a:solidFill>
              </a:rPr>
              <a:t>SSP Conference 2020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Gent, Belgium</a:t>
            </a:r>
          </a:p>
        </p:txBody>
      </p:sp>
      <p:sp>
        <p:nvSpPr>
          <p:cNvPr id="4" name="Google Shape;337;p11">
            <a:extLst>
              <a:ext uri="{FF2B5EF4-FFF2-40B4-BE49-F238E27FC236}">
                <a16:creationId xmlns:a16="http://schemas.microsoft.com/office/drawing/2014/main" id="{FB0E1D7D-6E05-46EC-AB63-C9F8BB153EE7}"/>
              </a:ext>
            </a:extLst>
          </p:cNvPr>
          <p:cNvSpPr txBox="1">
            <a:spLocks/>
          </p:cNvSpPr>
          <p:nvPr/>
        </p:nvSpPr>
        <p:spPr>
          <a:xfrm>
            <a:off x="5870574" y="3977644"/>
            <a:ext cx="2802371" cy="603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Montserrat" panose="02000505000000020004" pitchFamily="2" charset="0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r"/>
            <a:r>
              <a:rPr lang="en-US" sz="1600" b="1" dirty="0">
                <a:solidFill>
                  <a:schemeClr val="bg1"/>
                </a:solidFill>
              </a:rPr>
              <a:t>5 – 6 Nov 2019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1165"/>
      </p:ext>
    </p:extLst>
  </p:cSld>
  <p:clrMapOvr>
    <a:masterClrMapping/>
  </p:clrMapOvr>
</p:sld>
</file>

<file path=ppt/theme/theme1.xml><?xml version="1.0" encoding="utf-8"?>
<a:theme xmlns:a="http://schemas.openxmlformats.org/drawingml/2006/main" name="Imoge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2457</Words>
  <Application>Microsoft Office PowerPoint</Application>
  <PresentationFormat>Diavoorstelling (16:9)</PresentationFormat>
  <Paragraphs>740</Paragraphs>
  <Slides>91</Slides>
  <Notes>71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91</vt:i4>
      </vt:variant>
    </vt:vector>
  </HeadingPairs>
  <TitlesOfParts>
    <vt:vector size="98" baseType="lpstr">
      <vt:lpstr>Nixie One</vt:lpstr>
      <vt:lpstr>Montserrat</vt:lpstr>
      <vt:lpstr>Muli</vt:lpstr>
      <vt:lpstr>Helvetica Neue</vt:lpstr>
      <vt:lpstr>Calibri</vt:lpstr>
      <vt:lpstr>Arial</vt:lpstr>
      <vt:lpstr>Imogen template</vt:lpstr>
      <vt:lpstr>SSP Conference 2020</vt:lpstr>
      <vt:lpstr>Welcome!</vt:lpstr>
      <vt:lpstr>Our History</vt:lpstr>
      <vt:lpstr>Objectives</vt:lpstr>
      <vt:lpstr>SMTX Today</vt:lpstr>
      <vt:lpstr>Agenda</vt:lpstr>
      <vt:lpstr>Who is here?</vt:lpstr>
      <vt:lpstr>Tuesday</vt:lpstr>
      <vt:lpstr>Tuesday</vt:lpstr>
      <vt:lpstr>Wednesday</vt:lpstr>
      <vt:lpstr>The drop-outs</vt:lpstr>
      <vt:lpstr>Siemens</vt:lpstr>
      <vt:lpstr>Nomura</vt:lpstr>
      <vt:lpstr>Honeywell</vt:lpstr>
      <vt:lpstr>RDW</vt:lpstr>
      <vt:lpstr>Proximus</vt:lpstr>
      <vt:lpstr>s.Oliver</vt:lpstr>
      <vt:lpstr>Present today</vt:lpstr>
      <vt:lpstr>Kind en Gezin</vt:lpstr>
      <vt:lpstr>Synergics</vt:lpstr>
      <vt:lpstr>Valid Solutions</vt:lpstr>
      <vt:lpstr>Key numbers</vt:lpstr>
      <vt:lpstr>Continental</vt:lpstr>
      <vt:lpstr>UZ Gent</vt:lpstr>
      <vt:lpstr>Custom UI</vt:lpstr>
      <vt:lpstr>User Interface API</vt:lpstr>
      <vt:lpstr>PowerPoint-presentatie</vt:lpstr>
      <vt:lpstr>Custom UI</vt:lpstr>
      <vt:lpstr>Project approach</vt:lpstr>
      <vt:lpstr>Ministery of Foreign Affairs</vt:lpstr>
      <vt:lpstr>MS Word Adapter</vt:lpstr>
      <vt:lpstr>Building Blocks</vt:lpstr>
      <vt:lpstr>PowerPoint-presentatie</vt:lpstr>
      <vt:lpstr>PowerPoint-presentatie</vt:lpstr>
      <vt:lpstr>PowerPoint-presentatie</vt:lpstr>
      <vt:lpstr>MS Word Adapter</vt:lpstr>
      <vt:lpstr>Release Management</vt:lpstr>
      <vt:lpstr>Release Management</vt:lpstr>
      <vt:lpstr>PowerPoint-presentatie</vt:lpstr>
      <vt:lpstr>PowerPoint-presentatie</vt:lpstr>
      <vt:lpstr>Release Manager</vt:lpstr>
      <vt:lpstr>Retired versions</vt:lpstr>
      <vt:lpstr>Importing</vt:lpstr>
      <vt:lpstr>Importing</vt:lpstr>
      <vt:lpstr>PowerPoint-presentatie</vt:lpstr>
      <vt:lpstr>Import checks</vt:lpstr>
      <vt:lpstr>Licensing</vt:lpstr>
      <vt:lpstr>BG Phoenics</vt:lpstr>
      <vt:lpstr>Generic Process</vt:lpstr>
      <vt:lpstr>PowerPoint-presentatie</vt:lpstr>
      <vt:lpstr>Your vision on the future</vt:lpstr>
      <vt:lpstr>SSP 2020</vt:lpstr>
      <vt:lpstr>Service Catalog</vt:lpstr>
      <vt:lpstr>Service Catalog</vt:lpstr>
      <vt:lpstr>Service Catalog</vt:lpstr>
      <vt:lpstr>Service Catalogue</vt:lpstr>
      <vt:lpstr>Current issues</vt:lpstr>
      <vt:lpstr>Current Toolset</vt:lpstr>
      <vt:lpstr>Manage on business value</vt:lpstr>
      <vt:lpstr>Open Questions</vt:lpstr>
      <vt:lpstr>Solve these issues</vt:lpstr>
      <vt:lpstr>SMTX Service Catalogue</vt:lpstr>
      <vt:lpstr>Continental</vt:lpstr>
      <vt:lpstr>Technical Session</vt:lpstr>
      <vt:lpstr>Webhooks</vt:lpstr>
      <vt:lpstr>Webhooks</vt:lpstr>
      <vt:lpstr>NCALC</vt:lpstr>
      <vt:lpstr>ADF – Datastore Feeder</vt:lpstr>
      <vt:lpstr>PowerPoint-presentatie</vt:lpstr>
      <vt:lpstr>Scrubber</vt:lpstr>
      <vt:lpstr>PowerPoint-presentatie</vt:lpstr>
      <vt:lpstr>Type-Ahead</vt:lpstr>
      <vt:lpstr>PowerPoint-presentatie</vt:lpstr>
      <vt:lpstr>UZ Gent</vt:lpstr>
      <vt:lpstr>To go beyond</vt:lpstr>
      <vt:lpstr>Workflow pools</vt:lpstr>
      <vt:lpstr>Workflow Pools</vt:lpstr>
      <vt:lpstr>Features</vt:lpstr>
      <vt:lpstr>Ticketing</vt:lpstr>
      <vt:lpstr>Ticketing</vt:lpstr>
      <vt:lpstr>PowerPoint-presentatie</vt:lpstr>
      <vt:lpstr>Productivity Apps</vt:lpstr>
      <vt:lpstr>Why ticketing?</vt:lpstr>
      <vt:lpstr>PowerPoint-presentatie</vt:lpstr>
      <vt:lpstr>Ticketing demo</vt:lpstr>
      <vt:lpstr>SSP Cafe</vt:lpstr>
      <vt:lpstr>What to do</vt:lpstr>
      <vt:lpstr>PowerPoint-presentatie</vt:lpstr>
      <vt:lpstr>Cloud GDPR</vt:lpstr>
      <vt:lpstr>PowerPoint-presentatie</vt:lpstr>
      <vt:lpstr>Thank you for joining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SSP Conference 2019</dc:title>
  <dc:creator>Raymond Crijnen</dc:creator>
  <cp:lastModifiedBy>Raymond Crijnen</cp:lastModifiedBy>
  <cp:revision>89</cp:revision>
  <dcterms:modified xsi:type="dcterms:W3CDTF">2019-11-11T08:15:14Z</dcterms:modified>
</cp:coreProperties>
</file>